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71" r:id="rId8"/>
    <p:sldId id="273" r:id="rId9"/>
    <p:sldId id="274" r:id="rId10"/>
    <p:sldId id="275" r:id="rId11"/>
    <p:sldId id="276" r:id="rId12"/>
    <p:sldId id="277" r:id="rId13"/>
    <p:sldId id="278" r:id="rId14"/>
    <p:sldId id="279" r:id="rId15"/>
    <p:sldId id="280" r:id="rId16"/>
    <p:sldId id="264" r:id="rId17"/>
    <p:sldId id="265" r:id="rId18"/>
    <p:sldId id="266" r:id="rId19"/>
    <p:sldId id="267" r:id="rId20"/>
    <p:sldId id="268" r:id="rId21"/>
    <p:sldId id="269" r:id="rId22"/>
    <p:sldId id="270" r:id="rId23"/>
    <p:sldId id="272" r:id="rId24"/>
    <p:sldId id="281" r:id="rId25"/>
    <p:sldId id="282"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EE4A2D1-9961-4E7B-B619-474AE748CD49}">
          <p14:sldIdLst>
            <p14:sldId id="256"/>
            <p14:sldId id="257"/>
            <p14:sldId id="259"/>
          </p14:sldIdLst>
        </p14:section>
        <p14:section name="Section sans titre" id="{224AC52E-B476-4F44-A947-2768F332F359}">
          <p14:sldIdLst>
            <p14:sldId id="260"/>
          </p14:sldIdLst>
        </p14:section>
        <p14:section name="Section sans titre" id="{8144A3AA-1DD5-4E89-B29E-11BD7F02C080}">
          <p14:sldIdLst/>
        </p14:section>
        <p14:section name="Section sans titre" id="{D51E69C9-3395-42A8-877F-A7BBF85E610D}">
          <p14:sldIdLst>
            <p14:sldId id="261"/>
            <p14:sldId id="262"/>
            <p14:sldId id="271"/>
            <p14:sldId id="273"/>
            <p14:sldId id="274"/>
            <p14:sldId id="275"/>
            <p14:sldId id="276"/>
            <p14:sldId id="277"/>
            <p14:sldId id="278"/>
            <p14:sldId id="279"/>
            <p14:sldId id="280"/>
          </p14:sldIdLst>
        </p14:section>
        <p14:section name="Section sans titre" id="{69957247-A90B-4EDB-9BA1-C64475B771C5}">
          <p14:sldIdLst>
            <p14:sldId id="264"/>
            <p14:sldId id="265"/>
            <p14:sldId id="266"/>
            <p14:sldId id="267"/>
            <p14:sldId id="268"/>
            <p14:sldId id="269"/>
            <p14:sldId id="270"/>
            <p14:sldId id="272"/>
            <p14:sldId id="281"/>
            <p14:sldId id="282"/>
            <p14:sldId id="263"/>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5064" autoAdjust="0"/>
  </p:normalViewPr>
  <p:slideViewPr>
    <p:cSldViewPr snapToGrid="0">
      <p:cViewPr varScale="1">
        <p:scale>
          <a:sx n="74" d="100"/>
          <a:sy n="74" d="100"/>
        </p:scale>
        <p:origin x="-5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10/23/2017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10/23/2017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r.wikipedia.org/wiki/Automobile" TargetMode="External"/><Relationship Id="rId2" Type="http://schemas.openxmlformats.org/officeDocument/2006/relationships/hyperlink" Target="https://fr.wikipedia.org/wiki/Canon_(artillerie)" TargetMode="Externa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rousse.fr/dictionnaires/francais/pique/61093"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B1FF33F-F29C-4841-8117-99F6F79CDCB8}"/>
              </a:ext>
            </a:extLst>
          </p:cNvPr>
          <p:cNvSpPr/>
          <p:nvPr/>
        </p:nvSpPr>
        <p:spPr>
          <a:xfrm>
            <a:off x="476328" y="717320"/>
            <a:ext cx="11263020" cy="830997"/>
          </a:xfrm>
          <a:prstGeom prst="rect">
            <a:avLst/>
          </a:prstGeom>
          <a:noFill/>
        </p:spPr>
        <p:txBody>
          <a:bodyPr wrap="none" lIns="91440" tIns="45720" rIns="91440" bIns="45720">
            <a:spAutoFit/>
          </a:bodyPr>
          <a:lstStyle/>
          <a:p>
            <a:pPr algn="ctr"/>
            <a:r>
              <a:rPr lang="fr-MA"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PROGRES </a:t>
            </a:r>
            <a:r>
              <a:rPr lang="fr-MA"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SCIENTIFIQUES ET MILITAIRES</a:t>
            </a:r>
            <a:endParaRPr lang="fr-MA"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Espace réservé du texte 2">
            <a:extLst>
              <a:ext uri="{FF2B5EF4-FFF2-40B4-BE49-F238E27FC236}">
                <a16:creationId xmlns="" xmlns:a16="http://schemas.microsoft.com/office/drawing/2014/main" id="{0D50D9DC-2CF4-490B-BF28-83E329140153}"/>
              </a:ext>
            </a:extLst>
          </p:cNvPr>
          <p:cNvSpPr>
            <a:spLocks noGrp="1"/>
          </p:cNvSpPr>
          <p:nvPr>
            <p:ph type="body" sz="half" idx="2"/>
          </p:nvPr>
        </p:nvSpPr>
        <p:spPr>
          <a:xfrm>
            <a:off x="817186" y="3621810"/>
            <a:ext cx="10144654" cy="3236189"/>
          </a:xfrm>
        </p:spPr>
        <p:txBody>
          <a:bodyPr>
            <a:normAutofit/>
          </a:bodyPr>
          <a:lstStyle/>
          <a:p>
            <a:r>
              <a:rPr lang="fr-MA" sz="2400" dirty="0" smtClean="0"/>
              <a:t>Travail fait par :       </a:t>
            </a:r>
            <a:r>
              <a:rPr lang="fr-MA" sz="2400" b="1" dirty="0" err="1" smtClean="0"/>
              <a:t>Wafae</a:t>
            </a:r>
            <a:r>
              <a:rPr lang="fr-MA" sz="2400" b="1" dirty="0" smtClean="0"/>
              <a:t> </a:t>
            </a:r>
            <a:r>
              <a:rPr lang="fr-MA" sz="2400" b="1" dirty="0" err="1" smtClean="0"/>
              <a:t>Bousmara</a:t>
            </a:r>
            <a:endParaRPr lang="fr-MA" sz="2400" b="1" dirty="0" smtClean="0"/>
          </a:p>
          <a:p>
            <a:r>
              <a:rPr lang="fr-MA" sz="2400" b="1" dirty="0" smtClean="0"/>
              <a:t>                                 </a:t>
            </a:r>
            <a:r>
              <a:rPr lang="fr-MA" sz="2400" b="1" dirty="0" err="1" smtClean="0"/>
              <a:t>Souhaila</a:t>
            </a:r>
            <a:r>
              <a:rPr lang="fr-MA" sz="2400" b="1" dirty="0" smtClean="0"/>
              <a:t> </a:t>
            </a:r>
            <a:r>
              <a:rPr lang="fr-MA" sz="2400" b="1" dirty="0" err="1" smtClean="0"/>
              <a:t>Bouhsina</a:t>
            </a:r>
            <a:endParaRPr lang="fr-MA" sz="2400" b="1" dirty="0" smtClean="0"/>
          </a:p>
          <a:p>
            <a:r>
              <a:rPr lang="fr-MA" sz="2400" b="1" dirty="0" smtClean="0"/>
              <a:t>                                 </a:t>
            </a:r>
            <a:r>
              <a:rPr lang="fr-MA" sz="2400" b="1" dirty="0" err="1" smtClean="0"/>
              <a:t>Manal</a:t>
            </a:r>
            <a:r>
              <a:rPr lang="fr-MA" sz="2400" b="1" dirty="0" smtClean="0"/>
              <a:t> </a:t>
            </a:r>
            <a:r>
              <a:rPr lang="fr-MA" sz="2400" b="1" dirty="0" err="1" smtClean="0"/>
              <a:t>Hniki</a:t>
            </a:r>
            <a:endParaRPr lang="fr-MA" sz="2400" b="1" dirty="0" smtClean="0"/>
          </a:p>
          <a:p>
            <a:r>
              <a:rPr lang="fr-MA" sz="2400" b="1" dirty="0" smtClean="0"/>
              <a:t>                                 </a:t>
            </a:r>
            <a:r>
              <a:rPr lang="fr-MA" sz="2400" b="1" dirty="0"/>
              <a:t>Jihane  </a:t>
            </a:r>
            <a:r>
              <a:rPr lang="fr-MA" sz="2400" b="1" dirty="0" err="1"/>
              <a:t>Harchi</a:t>
            </a:r>
            <a:endParaRPr lang="fr-MA" sz="2400" b="1" dirty="0"/>
          </a:p>
          <a:p>
            <a:endParaRPr lang="fr-MA" sz="2400" b="1" dirty="0"/>
          </a:p>
          <a:p>
            <a:endParaRPr lang="fr-MA" sz="2400" b="1" dirty="0"/>
          </a:p>
          <a:p>
            <a:r>
              <a:rPr lang="fr-MA" dirty="0"/>
              <a:t>                                                                                        </a:t>
            </a:r>
            <a:r>
              <a:rPr lang="fr-MA" sz="2400" dirty="0"/>
              <a:t>Encadré par </a:t>
            </a:r>
            <a:r>
              <a:rPr lang="fr-MA" dirty="0"/>
              <a:t>:  </a:t>
            </a:r>
            <a:r>
              <a:rPr lang="fr-MA" sz="2400" b="1" u="sng" dirty="0">
                <a:latin typeface="Aharoni" panose="02010803020104030203" pitchFamily="2" charset="-79"/>
                <a:cs typeface="Aharoni" panose="02010803020104030203" pitchFamily="2" charset="-79"/>
              </a:rPr>
              <a:t>Mr Mouftizada           </a:t>
            </a:r>
          </a:p>
        </p:txBody>
      </p:sp>
    </p:spTree>
    <p:extLst>
      <p:ext uri="{BB962C8B-B14F-4D97-AF65-F5344CB8AC3E}">
        <p14:creationId xmlns:p14="http://schemas.microsoft.com/office/powerpoint/2010/main" val="3471191636"/>
      </p:ext>
    </p:extLst>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Espace réservé pour une image  13" descr="Une image contenant texte, carte&#10;&#10;Description générée avec un niveau de confiance très élevé">
            <a:extLst>
              <a:ext uri="{FF2B5EF4-FFF2-40B4-BE49-F238E27FC236}">
                <a16:creationId xmlns="" xmlns:a16="http://schemas.microsoft.com/office/drawing/2014/main" id="{CF9DC18B-387F-4686-9B07-5E463645F728}"/>
              </a:ext>
            </a:extLst>
          </p:cNvPr>
          <p:cNvPicPr>
            <a:picLocks noGrp="1" noChangeAspect="1"/>
          </p:cNvPicPr>
          <p:nvPr>
            <p:ph type="pic" idx="1"/>
          </p:nvPr>
        </p:nvPicPr>
        <p:blipFill>
          <a:blip r:embed="rId2"/>
          <a:srcRect t="6681" b="6681"/>
          <a:stretch>
            <a:fillRect/>
          </a:stretch>
        </p:blipFill>
        <p:spPr>
          <a:xfrm>
            <a:off x="0" y="0"/>
            <a:ext cx="12192000" cy="6858000"/>
          </a:xfrm>
        </p:spPr>
      </p:pic>
    </p:spTree>
    <p:extLst>
      <p:ext uri="{BB962C8B-B14F-4D97-AF65-F5344CB8AC3E}">
        <p14:creationId xmlns:p14="http://schemas.microsoft.com/office/powerpoint/2010/main" val="296587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Espace réservé du contenu 5">
            <a:extLst>
              <a:ext uri="{FF2B5EF4-FFF2-40B4-BE49-F238E27FC236}">
                <a16:creationId xmlns="" xmlns:a16="http://schemas.microsoft.com/office/drawing/2014/main" id="{276BCEFA-D91E-4754-898A-D44FC3A17134}"/>
              </a:ext>
            </a:extLst>
          </p:cNvPr>
          <p:cNvSpPr>
            <a:spLocks noGrp="1"/>
          </p:cNvSpPr>
          <p:nvPr>
            <p:ph idx="1"/>
          </p:nvPr>
        </p:nvSpPr>
        <p:spPr>
          <a:xfrm>
            <a:off x="123093" y="1389183"/>
            <a:ext cx="11383108" cy="5257802"/>
          </a:xfrm>
        </p:spPr>
        <p:txBody>
          <a:bodyPr>
            <a:normAutofit fontScale="92500" lnSpcReduction="10000"/>
          </a:bodyPr>
          <a:lstStyle/>
          <a:p>
            <a:r>
              <a:rPr lang="fr-FR" sz="2600" b="1" i="1" u="sng" dirty="0">
                <a:solidFill>
                  <a:schemeClr val="bg1"/>
                </a:solidFill>
              </a:rPr>
              <a:t>Guerres d’Italie </a:t>
            </a:r>
            <a:r>
              <a:rPr lang="fr-FR" sz="2600" dirty="0">
                <a:solidFill>
                  <a:schemeClr val="bg1"/>
                </a:solidFill>
              </a:rPr>
              <a:t>(1495-1557) :   Ce sont des guerres qui ont vues l’affrontement entre la monarchie Française et la monarchie Hispanique pendant plus de 62 ans . Ces guerres avaient pour objet la domination du Duché de Milan et du Royaume de Naples. </a:t>
            </a:r>
          </a:p>
          <a:p>
            <a:r>
              <a:rPr lang="fr-FR" sz="2600" dirty="0">
                <a:solidFill>
                  <a:schemeClr val="bg1"/>
                </a:solidFill>
              </a:rPr>
              <a:t>Les premiers affrontements ont eu lieu en Italie mais également sur la frontière des Pyrénées. </a:t>
            </a:r>
          </a:p>
          <a:p>
            <a:endParaRPr lang="fr-FR" sz="2600" dirty="0">
              <a:solidFill>
                <a:schemeClr val="bg1"/>
              </a:solidFill>
            </a:endParaRPr>
          </a:p>
          <a:p>
            <a:r>
              <a:rPr lang="fr-FR" sz="2600" dirty="0">
                <a:solidFill>
                  <a:schemeClr val="bg1"/>
                </a:solidFill>
              </a:rPr>
              <a:t>Au </a:t>
            </a:r>
            <a:r>
              <a:rPr lang="fr-FR" sz="2600" dirty="0">
                <a:solidFill>
                  <a:schemeClr val="accent6">
                    <a:lumMod val="75000"/>
                  </a:schemeClr>
                </a:solidFill>
              </a:rPr>
              <a:t>XVème</a:t>
            </a:r>
            <a:r>
              <a:rPr lang="fr-FR" sz="2600" dirty="0">
                <a:solidFill>
                  <a:schemeClr val="bg1"/>
                </a:solidFill>
              </a:rPr>
              <a:t> siècle, l’Italie est la région la plus prospère et la plus urbanisée de l’Europe</a:t>
            </a:r>
          </a:p>
          <a:p>
            <a:pPr marL="0" indent="0" algn="just">
              <a:buNone/>
            </a:pPr>
            <a:r>
              <a:rPr lang="fr-FR" sz="2600" dirty="0">
                <a:solidFill>
                  <a:schemeClr val="bg1"/>
                </a:solidFill>
              </a:rPr>
              <a:t>     </a:t>
            </a:r>
            <a:r>
              <a:rPr lang="fr-FR" dirty="0">
                <a:solidFill>
                  <a:schemeClr val="accent1">
                    <a:lumMod val="50000"/>
                  </a:schemeClr>
                </a:solidFill>
              </a:rPr>
              <a:t>Louis XII </a:t>
            </a:r>
            <a:r>
              <a:rPr lang="fr-FR" dirty="0">
                <a:solidFill>
                  <a:schemeClr val="bg1"/>
                </a:solidFill>
              </a:rPr>
              <a:t>meurt en 1515, son gendre </a:t>
            </a:r>
            <a:r>
              <a:rPr lang="fr-FR" dirty="0">
                <a:solidFill>
                  <a:schemeClr val="accent1">
                    <a:lumMod val="50000"/>
                  </a:schemeClr>
                </a:solidFill>
              </a:rPr>
              <a:t>François Ier </a:t>
            </a:r>
            <a:r>
              <a:rPr lang="fr-FR" dirty="0">
                <a:solidFill>
                  <a:schemeClr val="bg1"/>
                </a:solidFill>
              </a:rPr>
              <a:t>rêve lui aussi d’Italie . Pour </a:t>
            </a:r>
            <a:r>
              <a:rPr lang="fr-FR" dirty="0" err="1">
                <a:solidFill>
                  <a:schemeClr val="bg1"/>
                </a:solidFill>
              </a:rPr>
              <a:t>reconquir</a:t>
            </a:r>
            <a:r>
              <a:rPr lang="fr-FR" dirty="0">
                <a:solidFill>
                  <a:schemeClr val="bg1"/>
                </a:solidFill>
              </a:rPr>
              <a:t> Milan, il va livrer une grande bataille contre les Suisses qui combattent pour le compte      de Duc de Milan . Le combat a eu lieu à Marignan entre Milan et Pavie en Italie . Cette   bataille ouvre enfin aux Français les portes du Milanais . François Ier ne tarde pas à  entrer en conflit avec </a:t>
            </a:r>
            <a:r>
              <a:rPr lang="fr-FR" dirty="0">
                <a:solidFill>
                  <a:schemeClr val="accent1">
                    <a:lumMod val="50000"/>
                  </a:schemeClr>
                </a:solidFill>
              </a:rPr>
              <a:t>Charles Quint </a:t>
            </a:r>
            <a:r>
              <a:rPr lang="fr-FR" dirty="0">
                <a:solidFill>
                  <a:schemeClr val="bg1"/>
                </a:solidFill>
              </a:rPr>
              <a:t>qui était le Roi d’Espagne qui s’allie avec le Pape et le Roi d’Angleterre </a:t>
            </a:r>
            <a:r>
              <a:rPr lang="fr-FR" sz="2600" dirty="0">
                <a:solidFill>
                  <a:schemeClr val="bg1"/>
                </a:solidFill>
              </a:rPr>
              <a:t>.</a:t>
            </a:r>
          </a:p>
          <a:p>
            <a:endParaRPr lang="fr-MA" dirty="0">
              <a:solidFill>
                <a:schemeClr val="bg1"/>
              </a:solidFill>
            </a:endParaRPr>
          </a:p>
        </p:txBody>
      </p:sp>
    </p:spTree>
    <p:extLst>
      <p:ext uri="{BB962C8B-B14F-4D97-AF65-F5344CB8AC3E}">
        <p14:creationId xmlns:p14="http://schemas.microsoft.com/office/powerpoint/2010/main" val="448810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CA97B80-7D02-44D9-A9DB-FA82FF9B1164}"/>
              </a:ext>
            </a:extLst>
          </p:cNvPr>
          <p:cNvSpPr>
            <a:spLocks noGrp="1"/>
          </p:cNvSpPr>
          <p:nvPr>
            <p:ph type="title"/>
          </p:nvPr>
        </p:nvSpPr>
        <p:spPr>
          <a:xfrm>
            <a:off x="820615" y="546125"/>
            <a:ext cx="8610600" cy="1293028"/>
          </a:xfrm>
        </p:spPr>
        <p:txBody>
          <a:bodyPr>
            <a:normAutofit/>
          </a:bodyPr>
          <a:lstStyle/>
          <a:p>
            <a:r>
              <a:rPr lang="fr-FR" sz="2800" b="1" cap="none" dirty="0">
                <a:solidFill>
                  <a:schemeClr val="bg1"/>
                </a:solidFill>
              </a:rPr>
              <a:t>François Ier à la bataille de Marignan</a:t>
            </a:r>
            <a:endParaRPr lang="fr-MA" sz="2800" b="1" cap="none" dirty="0">
              <a:solidFill>
                <a:schemeClr val="bg1"/>
              </a:solidFill>
            </a:endParaRPr>
          </a:p>
        </p:txBody>
      </p:sp>
      <p:pic>
        <p:nvPicPr>
          <p:cNvPr id="4" name="Espace réservé du contenu 3">
            <a:extLst>
              <a:ext uri="{FF2B5EF4-FFF2-40B4-BE49-F238E27FC236}">
                <a16:creationId xmlns="" xmlns:a16="http://schemas.microsoft.com/office/drawing/2014/main" id="{53492C5D-C49B-4687-B2E4-47FC7E44EDF4}"/>
              </a:ext>
            </a:extLst>
          </p:cNvPr>
          <p:cNvPicPr>
            <a:picLocks noGrp="1" noChangeAspect="1"/>
          </p:cNvPicPr>
          <p:nvPr>
            <p:ph idx="1"/>
          </p:nvPr>
        </p:nvPicPr>
        <p:blipFill>
          <a:blip r:embed="rId2"/>
          <a:stretch>
            <a:fillRect/>
          </a:stretch>
        </p:blipFill>
        <p:spPr>
          <a:xfrm>
            <a:off x="-1" y="1522630"/>
            <a:ext cx="12192001" cy="5335370"/>
          </a:xfrm>
          <a:prstGeom prst="rect">
            <a:avLst/>
          </a:prstGeom>
        </p:spPr>
      </p:pic>
    </p:spTree>
    <p:extLst>
      <p:ext uri="{BB962C8B-B14F-4D97-AF65-F5344CB8AC3E}">
        <p14:creationId xmlns:p14="http://schemas.microsoft.com/office/powerpoint/2010/main" val="370410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B735299-418A-4BF3-9359-93B921C2CC30}"/>
              </a:ext>
            </a:extLst>
          </p:cNvPr>
          <p:cNvSpPr>
            <a:spLocks noGrp="1"/>
          </p:cNvSpPr>
          <p:nvPr>
            <p:ph type="title"/>
          </p:nvPr>
        </p:nvSpPr>
        <p:spPr>
          <a:xfrm>
            <a:off x="334109" y="1142999"/>
            <a:ext cx="11172092" cy="914401"/>
          </a:xfrm>
        </p:spPr>
        <p:txBody>
          <a:bodyPr>
            <a:normAutofit/>
          </a:bodyPr>
          <a:lstStyle/>
          <a:p>
            <a:pPr algn="ctr"/>
            <a:r>
              <a:rPr lang="fr-FR" sz="2800" cap="none" dirty="0">
                <a:solidFill>
                  <a:schemeClr val="bg1"/>
                </a:solidFill>
              </a:rPr>
              <a:t>Dans quelle mesure ces guerres font preuve d’une importance militaire  </a:t>
            </a:r>
            <a:endParaRPr lang="fr-MA" sz="2800" cap="none" dirty="0">
              <a:solidFill>
                <a:schemeClr val="bg1"/>
              </a:solidFill>
            </a:endParaRPr>
          </a:p>
        </p:txBody>
      </p:sp>
      <p:sp>
        <p:nvSpPr>
          <p:cNvPr id="3" name="Espace réservé du contenu 2">
            <a:extLst>
              <a:ext uri="{FF2B5EF4-FFF2-40B4-BE49-F238E27FC236}">
                <a16:creationId xmlns="" xmlns:a16="http://schemas.microsoft.com/office/drawing/2014/main" id="{20EF5982-FF76-4937-8399-F4F76DDE9A92}"/>
              </a:ext>
            </a:extLst>
          </p:cNvPr>
          <p:cNvSpPr>
            <a:spLocks noGrp="1"/>
          </p:cNvSpPr>
          <p:nvPr>
            <p:ph idx="1"/>
          </p:nvPr>
        </p:nvSpPr>
        <p:spPr/>
        <p:txBody>
          <a:bodyPr>
            <a:normAutofit/>
          </a:bodyPr>
          <a:lstStyle/>
          <a:p>
            <a:pPr>
              <a:spcAft>
                <a:spcPts val="0"/>
              </a:spcAft>
            </a:pPr>
            <a:r>
              <a:rPr lang="fr-FR" sz="2400" i="1" dirty="0">
                <a:solidFill>
                  <a:srgbClr val="000000"/>
                </a:solidFill>
                <a:latin typeface="Times New Roman" panose="02020603050405020304" pitchFamily="18" charset="0"/>
                <a:ea typeface="Times New Roman" panose="02020603050405020304" pitchFamily="18" charset="0"/>
              </a:rPr>
              <a:t>Les guerres d’Italie marquent la transition entre les méthodes du combat de moyen âge et les méthodes du combat moderne . En gros le feu remplace le fer </a:t>
            </a:r>
          </a:p>
          <a:p>
            <a:pPr>
              <a:spcAft>
                <a:spcPts val="0"/>
              </a:spcAft>
            </a:pPr>
            <a:r>
              <a:rPr lang="fr-FR" sz="2400" i="1" dirty="0">
                <a:solidFill>
                  <a:srgbClr val="000000"/>
                </a:solidFill>
                <a:latin typeface="Times New Roman" panose="02020603050405020304" pitchFamily="18" charset="0"/>
                <a:ea typeface="Times New Roman" panose="02020603050405020304" pitchFamily="18" charset="0"/>
              </a:rPr>
              <a:t>Ils auront vu évoluer au cours des différents conflits les techniques de guerre comme</a:t>
            </a:r>
          </a:p>
          <a:p>
            <a:pPr>
              <a:spcAft>
                <a:spcPts val="0"/>
              </a:spcAft>
              <a:buFont typeface="Wingdings" panose="05000000000000000000" pitchFamily="2" charset="2"/>
              <a:buChar char="q"/>
            </a:pPr>
            <a:r>
              <a:rPr lang="fr-FR" sz="2400" i="1" dirty="0">
                <a:solidFill>
                  <a:srgbClr val="000000"/>
                </a:solidFill>
                <a:latin typeface="Times New Roman" panose="02020603050405020304" pitchFamily="18" charset="0"/>
                <a:ea typeface="Times New Roman" panose="02020603050405020304" pitchFamily="18" charset="0"/>
              </a:rPr>
              <a:t>l’apparition des armes à feu et de l’artillerie. </a:t>
            </a:r>
          </a:p>
          <a:p>
            <a:pPr>
              <a:spcAft>
                <a:spcPts val="0"/>
              </a:spcAft>
            </a:pPr>
            <a:r>
              <a:rPr lang="fr-FR" sz="2400" i="1" dirty="0">
                <a:solidFill>
                  <a:srgbClr val="000000"/>
                </a:solidFill>
                <a:latin typeface="Times New Roman" panose="02020603050405020304" pitchFamily="18" charset="0"/>
                <a:ea typeface="Times New Roman" panose="02020603050405020304" pitchFamily="18" charset="0"/>
              </a:rPr>
              <a:t>Les armes à feu progressent lentement. L’artillerie est encore lourde et difficilement transportable sur le champ de bataille. Pourtant, elle cause en coordination avec les autres armes la fin de certaines batailles comme Marignan en 1515.Cette dernière est l’acte de naissance d’artillerie de campagne .</a:t>
            </a:r>
            <a:endParaRPr lang="fr-MA" sz="1600" dirty="0">
              <a:latin typeface="Times New Roman" panose="02020603050405020304" pitchFamily="18" charset="0"/>
              <a:ea typeface="Times New Roman" panose="02020603050405020304" pitchFamily="18" charset="0"/>
            </a:endParaRPr>
          </a:p>
          <a:p>
            <a:pPr>
              <a:spcAft>
                <a:spcPts val="0"/>
              </a:spcAft>
            </a:pPr>
            <a:r>
              <a:rPr lang="fr-FR" sz="2800" i="1" dirty="0">
                <a:latin typeface="Times New Roman" panose="02020603050405020304" pitchFamily="18" charset="0"/>
                <a:ea typeface="Times New Roman" panose="02020603050405020304" pitchFamily="18" charset="0"/>
              </a:rPr>
              <a:t>les guerres d’Italie marque la disparition définitive de la chevalerie sur le ch. </a:t>
            </a:r>
            <a:endParaRPr lang="fr-MA" sz="1600" dirty="0">
              <a:latin typeface="Times New Roman" panose="02020603050405020304" pitchFamily="18" charset="0"/>
              <a:ea typeface="Times New Roman" panose="02020603050405020304" pitchFamily="18" charset="0"/>
            </a:endParaRPr>
          </a:p>
          <a:p>
            <a:endParaRPr lang="fr-MA" dirty="0">
              <a:solidFill>
                <a:schemeClr val="bg1"/>
              </a:solidFill>
            </a:endParaRPr>
          </a:p>
        </p:txBody>
      </p:sp>
    </p:spTree>
    <p:extLst>
      <p:ext uri="{BB962C8B-B14F-4D97-AF65-F5344CB8AC3E}">
        <p14:creationId xmlns:p14="http://schemas.microsoft.com/office/powerpoint/2010/main" val="398999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re 11">
            <a:extLst>
              <a:ext uri="{FF2B5EF4-FFF2-40B4-BE49-F238E27FC236}">
                <a16:creationId xmlns="" xmlns:a16="http://schemas.microsoft.com/office/drawing/2014/main" id="{FC0C0049-09A2-4448-8ED6-E179454A5486}"/>
              </a:ext>
            </a:extLst>
          </p:cNvPr>
          <p:cNvSpPr>
            <a:spLocks noGrp="1"/>
          </p:cNvSpPr>
          <p:nvPr>
            <p:ph type="title"/>
          </p:nvPr>
        </p:nvSpPr>
        <p:spPr>
          <a:xfrm>
            <a:off x="0" y="667391"/>
            <a:ext cx="8610600" cy="1293028"/>
          </a:xfrm>
        </p:spPr>
        <p:txBody>
          <a:bodyPr>
            <a:normAutofit/>
          </a:bodyPr>
          <a:lstStyle/>
          <a:p>
            <a:r>
              <a:rPr lang="fr-MA" sz="3600" cap="none" dirty="0">
                <a:solidFill>
                  <a:schemeClr val="bg1"/>
                </a:solidFill>
              </a:rPr>
              <a:t>La chirurgie de guerre</a:t>
            </a:r>
          </a:p>
        </p:txBody>
      </p:sp>
      <p:sp>
        <p:nvSpPr>
          <p:cNvPr id="13" name="Espace réservé du contenu 12">
            <a:extLst>
              <a:ext uri="{FF2B5EF4-FFF2-40B4-BE49-F238E27FC236}">
                <a16:creationId xmlns="" xmlns:a16="http://schemas.microsoft.com/office/drawing/2014/main" id="{EC71ECAB-3A15-4ABD-801F-FFAA61119CCB}"/>
              </a:ext>
            </a:extLst>
          </p:cNvPr>
          <p:cNvSpPr>
            <a:spLocks noGrp="1"/>
          </p:cNvSpPr>
          <p:nvPr>
            <p:ph idx="1"/>
          </p:nvPr>
        </p:nvSpPr>
        <p:spPr/>
        <p:txBody>
          <a:bodyPr/>
          <a:lstStyle/>
          <a:p>
            <a:r>
              <a:rPr lang="fr-FR" dirty="0">
                <a:solidFill>
                  <a:schemeClr val="bg1"/>
                </a:solidFill>
              </a:rPr>
              <a:t> La chirurgie de guerre au XVIe siècle doit s’adapter à l’usage nouveau de l’artillerie. </a:t>
            </a:r>
            <a:r>
              <a:rPr lang="fr-FR" b="1" dirty="0">
                <a:solidFill>
                  <a:schemeClr val="bg1"/>
                </a:solidFill>
              </a:rPr>
              <a:t>Ambroise Paré </a:t>
            </a:r>
            <a:r>
              <a:rPr lang="fr-FR" dirty="0">
                <a:solidFill>
                  <a:schemeClr val="bg1"/>
                </a:solidFill>
              </a:rPr>
              <a:t>et </a:t>
            </a:r>
            <a:r>
              <a:rPr lang="fr-FR" b="1" dirty="0">
                <a:solidFill>
                  <a:schemeClr val="bg1"/>
                </a:solidFill>
              </a:rPr>
              <a:t>André Vésale</a:t>
            </a:r>
            <a:r>
              <a:rPr lang="fr-FR" dirty="0">
                <a:solidFill>
                  <a:schemeClr val="bg1"/>
                </a:solidFill>
              </a:rPr>
              <a:t>, figures de la Renaissance, réforment profondément la connaissance anatomique et la pratique de la chirurgie.</a:t>
            </a:r>
          </a:p>
          <a:p>
            <a:pPr marL="0" indent="0">
              <a:buNone/>
            </a:pPr>
            <a:endParaRPr lang="fr-FR" dirty="0">
              <a:solidFill>
                <a:schemeClr val="bg1"/>
              </a:solidFill>
            </a:endParaRPr>
          </a:p>
          <a:p>
            <a:pPr marL="0" indent="0">
              <a:buNone/>
            </a:pPr>
            <a:r>
              <a:rPr lang="fr-MA" dirty="0">
                <a:solidFill>
                  <a:schemeClr val="bg1"/>
                </a:solidFill>
              </a:rPr>
              <a:t>  </a:t>
            </a:r>
            <a:r>
              <a:rPr lang="fr-MA" b="1" dirty="0">
                <a:solidFill>
                  <a:schemeClr val="accent6">
                    <a:lumMod val="75000"/>
                  </a:schemeClr>
                </a:solidFill>
              </a:rPr>
              <a:t>Ambroise Paré :  </a:t>
            </a:r>
            <a:r>
              <a:rPr lang="fr-FR" sz="1800" dirty="0">
                <a:solidFill>
                  <a:schemeClr val="bg1"/>
                </a:solidFill>
              </a:rPr>
              <a:t>autodidacte et premier chirurgien du Roi en 1557, bouleverse la pratique médicale. Présent sur les champs de bataille pendant plus de 30 ans, il adapte les méthodes thérapeutiques des blessures nouvelles dues à l’arquebuse* (1450), au fusil (1520) et au canon en fonte (vers 1550</a:t>
            </a:r>
            <a:r>
              <a:rPr lang="fr-FR" dirty="0">
                <a:solidFill>
                  <a:schemeClr val="bg1"/>
                </a:solidFill>
              </a:rPr>
              <a:t>). </a:t>
            </a:r>
          </a:p>
          <a:p>
            <a:pPr marL="0" indent="0">
              <a:buNone/>
            </a:pPr>
            <a:endParaRPr lang="fr-MA" dirty="0">
              <a:solidFill>
                <a:schemeClr val="bg1"/>
              </a:solidFill>
            </a:endParaRPr>
          </a:p>
        </p:txBody>
      </p:sp>
    </p:spTree>
    <p:extLst>
      <p:ext uri="{BB962C8B-B14F-4D97-AF65-F5344CB8AC3E}">
        <p14:creationId xmlns:p14="http://schemas.microsoft.com/office/powerpoint/2010/main" val="868538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 xmlns:a16="http://schemas.microsoft.com/office/drawing/2014/main" id="{947D02D4-AE7D-4E10-BB3A-795ACF8FDC29}"/>
              </a:ext>
            </a:extLst>
          </p:cNvPr>
          <p:cNvPicPr>
            <a:picLocks noGrp="1" noChangeAspect="1"/>
          </p:cNvPicPr>
          <p:nvPr>
            <p:ph idx="1"/>
          </p:nvPr>
        </p:nvPicPr>
        <p:blipFill>
          <a:blip r:embed="rId2"/>
          <a:stretch>
            <a:fillRect/>
          </a:stretch>
        </p:blipFill>
        <p:spPr>
          <a:xfrm>
            <a:off x="0" y="0"/>
            <a:ext cx="12344400" cy="6858000"/>
          </a:xfrm>
          <a:prstGeom prst="rect">
            <a:avLst/>
          </a:prstGeom>
        </p:spPr>
      </p:pic>
      <p:pic>
        <p:nvPicPr>
          <p:cNvPr id="5" name="Image 4">
            <a:extLst>
              <a:ext uri="{FF2B5EF4-FFF2-40B4-BE49-F238E27FC236}">
                <a16:creationId xmlns="" xmlns:a16="http://schemas.microsoft.com/office/drawing/2014/main" id="{CCBC04E9-1436-4414-A37B-75B441BEF0DD}"/>
              </a:ext>
            </a:extLst>
          </p:cNvPr>
          <p:cNvPicPr>
            <a:picLocks noChangeAspect="1"/>
          </p:cNvPicPr>
          <p:nvPr/>
        </p:nvPicPr>
        <p:blipFill>
          <a:blip r:embed="rId3"/>
          <a:stretch>
            <a:fillRect/>
          </a:stretch>
        </p:blipFill>
        <p:spPr>
          <a:xfrm>
            <a:off x="936747" y="0"/>
            <a:ext cx="8318089" cy="1298561"/>
          </a:xfrm>
          <a:prstGeom prst="rect">
            <a:avLst/>
          </a:prstGeom>
        </p:spPr>
      </p:pic>
    </p:spTree>
    <p:extLst>
      <p:ext uri="{BB962C8B-B14F-4D97-AF65-F5344CB8AC3E}">
        <p14:creationId xmlns:p14="http://schemas.microsoft.com/office/powerpoint/2010/main" val="3129252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166883" y="914399"/>
            <a:ext cx="9448800" cy="830710"/>
          </a:xfrm>
        </p:spPr>
        <p:txBody>
          <a:bodyPr>
            <a:noAutofit/>
          </a:bodyPr>
          <a:lstStyle/>
          <a:p>
            <a:r>
              <a:rPr lang="fr-FR" sz="3200" b="1" dirty="0">
                <a:solidFill>
                  <a:srgbClr val="FF0000"/>
                </a:solidFill>
                <a:latin typeface="Helvetica Neue"/>
              </a:rPr>
              <a:t> La rupture avec les méthodes scientifiques héritées du Moyen </a:t>
            </a:r>
            <a:r>
              <a:rPr lang="fr-FR" sz="3200" b="1" dirty="0" smtClean="0">
                <a:solidFill>
                  <a:srgbClr val="FF0000"/>
                </a:solidFill>
                <a:latin typeface="Helvetica Neue"/>
              </a:rPr>
              <a:t>âge:</a:t>
            </a:r>
            <a:endParaRPr lang="fr-FR" sz="3200" dirty="0">
              <a:solidFill>
                <a:srgbClr val="FF0000"/>
              </a:solidFill>
            </a:endParaRPr>
          </a:p>
        </p:txBody>
      </p:sp>
      <p:sp>
        <p:nvSpPr>
          <p:cNvPr id="3" name="Espace réservé du contenu 2">
            <a:extLst>
              <a:ext uri="{FF2B5EF4-FFF2-40B4-BE49-F238E27FC236}">
                <a16:creationId xmlns="" xmlns:a16="http://schemas.microsoft.com/office/drawing/2014/main" id="{3DAFDBCA-EEC3-4364-97DA-D498B8E96426}"/>
              </a:ext>
            </a:extLst>
          </p:cNvPr>
          <p:cNvSpPr>
            <a:spLocks noGrp="1"/>
          </p:cNvSpPr>
          <p:nvPr>
            <p:ph type="subTitle" idx="1"/>
          </p:nvPr>
        </p:nvSpPr>
        <p:spPr>
          <a:xfrm>
            <a:off x="382137" y="1937982"/>
            <a:ext cx="11559654" cy="4920018"/>
          </a:xfrm>
        </p:spPr>
        <p:txBody>
          <a:bodyPr>
            <a:normAutofit lnSpcReduction="10000"/>
          </a:bodyPr>
          <a:lstStyle/>
          <a:p>
            <a:r>
              <a:rPr lang="fr-FR" dirty="0">
                <a:solidFill>
                  <a:schemeClr val="bg1"/>
                </a:solidFill>
              </a:rPr>
              <a:t>Dès la fin du 15e siècle, un certain nombre d'intellectuels européens ne parvinrent plus à se satisfaire du savoir enseigné par les universités.</a:t>
            </a:r>
          </a:p>
          <a:p>
            <a:endParaRPr lang="fr-FR" dirty="0">
              <a:solidFill>
                <a:schemeClr val="bg1"/>
              </a:solidFill>
            </a:endParaRPr>
          </a:p>
          <a:p>
            <a:r>
              <a:rPr lang="fr-FR" dirty="0">
                <a:solidFill>
                  <a:schemeClr val="bg1"/>
                </a:solidFill>
              </a:rPr>
              <a:t> Dans le domaine des sciences, certains d'entre eux, curieux de tout, l'esprit ouvert, voulurent comprendre le monde autrement que grâce à la religion catholique. </a:t>
            </a:r>
          </a:p>
          <a:p>
            <a:pPr marL="0" indent="0">
              <a:buNone/>
            </a:pPr>
            <a:r>
              <a:rPr lang="fr-FR" dirty="0">
                <a:solidFill>
                  <a:schemeClr val="bg1"/>
                </a:solidFill>
              </a:rPr>
              <a:t>Leur curiosité intellectuelle et leur esprit critique, leur courage aussi - car ils défiaient l'Église en la contredisant - finirent par provoquer de grandes avancées dans les principaux domaines scientifiques.</a:t>
            </a:r>
          </a:p>
          <a:p>
            <a:pPr marL="0" indent="0">
              <a:buNone/>
            </a:pPr>
            <a:r>
              <a:rPr lang="fr-FR" dirty="0">
                <a:solidFill>
                  <a:schemeClr val="bg1"/>
                </a:solidFill>
              </a:rPr>
              <a:t> </a:t>
            </a:r>
          </a:p>
          <a:p>
            <a:pPr marL="0" indent="0">
              <a:buNone/>
            </a:pPr>
            <a:endParaRPr lang="fr-FR" dirty="0">
              <a:solidFill>
                <a:schemeClr val="bg1"/>
              </a:solidFill>
            </a:endParaRPr>
          </a:p>
          <a:p>
            <a:pPr marL="0" indent="0">
              <a:buNone/>
            </a:pPr>
            <a:r>
              <a:rPr lang="fr-FR" b="1" u="sng" dirty="0">
                <a:solidFill>
                  <a:srgbClr val="FF0000"/>
                </a:solidFill>
              </a:rPr>
              <a:t>Problématique</a:t>
            </a:r>
            <a:r>
              <a:rPr lang="fr-FR" b="1" dirty="0">
                <a:solidFill>
                  <a:srgbClr val="FF0000"/>
                </a:solidFill>
              </a:rPr>
              <a:t> :   </a:t>
            </a:r>
          </a:p>
          <a:p>
            <a:pPr marL="0" indent="0">
              <a:buNone/>
            </a:pPr>
            <a:r>
              <a:rPr lang="fr-FR" b="1" dirty="0">
                <a:solidFill>
                  <a:schemeClr val="bg1"/>
                </a:solidFill>
              </a:rPr>
              <a:t>Quels furent les principaux progrès accomplis grâce à ces chercheurs si différents des autres ?</a:t>
            </a:r>
          </a:p>
          <a:p>
            <a:endParaRPr lang="fr-FR" dirty="0">
              <a:solidFill>
                <a:schemeClr val="bg1"/>
              </a:solidFill>
            </a:endParaRPr>
          </a:p>
          <a:p>
            <a:pPr marL="0" indent="0">
              <a:buNone/>
            </a:pPr>
            <a:r>
              <a:rPr lang="fr-FR" dirty="0">
                <a:solidFill>
                  <a:schemeClr val="bg1"/>
                </a:solidFill>
              </a:rPr>
              <a:t>  </a:t>
            </a:r>
            <a:endParaRPr lang="fr-MA" dirty="0">
              <a:solidFill>
                <a:schemeClr val="bg1"/>
              </a:solidFill>
            </a:endParaRPr>
          </a:p>
        </p:txBody>
      </p:sp>
    </p:spTree>
    <p:extLst>
      <p:ext uri="{BB962C8B-B14F-4D97-AF65-F5344CB8AC3E}">
        <p14:creationId xmlns:p14="http://schemas.microsoft.com/office/powerpoint/2010/main" val="203622143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09E9230-42FB-4280-BF96-EB86B3531E73}"/>
              </a:ext>
            </a:extLst>
          </p:cNvPr>
          <p:cNvSpPr>
            <a:spLocks noGrp="1"/>
          </p:cNvSpPr>
          <p:nvPr>
            <p:ph type="title"/>
          </p:nvPr>
        </p:nvSpPr>
        <p:spPr>
          <a:xfrm>
            <a:off x="490331" y="2292626"/>
            <a:ext cx="10561982" cy="2979116"/>
          </a:xfrm>
        </p:spPr>
        <p:txBody>
          <a:bodyPr>
            <a:normAutofit fontScale="90000"/>
          </a:bodyPr>
          <a:lstStyle/>
          <a:p>
            <a:pPr marL="342900" indent="-342900" algn="l">
              <a:buFont typeface="Wingdings" panose="05000000000000000000" pitchFamily="2" charset="2"/>
              <a:buChar char="q"/>
            </a:pPr>
            <a:r>
              <a:rPr lang="fr-FR" sz="2200" cap="none" dirty="0">
                <a:solidFill>
                  <a:schemeClr val="bg1"/>
                </a:solidFill>
              </a:rPr>
              <a:t> Le travail scientifique au Moyen âge était sur l'observation sérieuse de la nature et de l'univers et non plus en se basant sur ce qui était écrit dans la Bible ou bien par les savants de l'Antiquité, comme Aristote et Ptolémée. </a:t>
            </a:r>
            <a:br>
              <a:rPr lang="fr-FR" sz="2200" cap="none" dirty="0">
                <a:solidFill>
                  <a:schemeClr val="bg1"/>
                </a:solidFill>
              </a:rPr>
            </a:br>
            <a:r>
              <a:rPr lang="fr-FR" sz="2200" cap="none" dirty="0">
                <a:solidFill>
                  <a:schemeClr val="bg1"/>
                </a:solidFill>
              </a:rPr>
              <a:t/>
            </a:r>
            <a:br>
              <a:rPr lang="fr-FR" sz="2200" cap="none" dirty="0">
                <a:solidFill>
                  <a:schemeClr val="bg1"/>
                </a:solidFill>
              </a:rPr>
            </a:br>
            <a:r>
              <a:rPr lang="fr-FR" sz="2200" cap="none" dirty="0">
                <a:solidFill>
                  <a:schemeClr val="bg1"/>
                </a:solidFill>
              </a:rPr>
              <a:t>Ils ne rejetèrent pas, cependant, tout l'héritage des savants grecs, mais ils tentèrent d'en corriger les erreurs ou les inexactitudes. Pour cela, ils inventèrent de nouveaux instruments et de nouvelles méthodes de recherche :</a:t>
            </a:r>
            <a:br>
              <a:rPr lang="fr-FR" sz="2200" cap="none" dirty="0">
                <a:solidFill>
                  <a:schemeClr val="bg1"/>
                </a:solidFill>
              </a:rPr>
            </a:br>
            <a:r>
              <a:rPr lang="fr-FR" sz="2200" b="1" i="1" cap="none" dirty="0">
                <a:solidFill>
                  <a:srgbClr val="0070C0"/>
                </a:solidFill>
              </a:rPr>
              <a:t/>
            </a:r>
            <a:br>
              <a:rPr lang="fr-FR" sz="2200" b="1" i="1" cap="none" dirty="0">
                <a:solidFill>
                  <a:srgbClr val="0070C0"/>
                </a:solidFill>
              </a:rPr>
            </a:br>
            <a:r>
              <a:rPr lang="fr-FR" sz="2200" b="1" i="1" u="sng" cap="none" dirty="0">
                <a:solidFill>
                  <a:srgbClr val="0070C0"/>
                </a:solidFill>
              </a:rPr>
              <a:t>La méthode </a:t>
            </a:r>
            <a:r>
              <a:rPr lang="fr-FR" sz="2200" b="1" i="1" u="sng" cap="none" dirty="0" err="1">
                <a:solidFill>
                  <a:srgbClr val="0070C0"/>
                </a:solidFill>
              </a:rPr>
              <a:t>éxperimentale</a:t>
            </a:r>
            <a:r>
              <a:rPr lang="fr-FR" sz="2200" b="1" i="1" u="sng" cap="none" dirty="0">
                <a:solidFill>
                  <a:srgbClr val="0070C0"/>
                </a:solidFill>
              </a:rPr>
              <a:t> : </a:t>
            </a:r>
            <a:r>
              <a:rPr lang="fr-FR" sz="2200" b="1" i="1" cap="none" dirty="0">
                <a:solidFill>
                  <a:srgbClr val="0070C0"/>
                </a:solidFill>
              </a:rPr>
              <a:t/>
            </a:r>
            <a:br>
              <a:rPr lang="fr-FR" sz="2200" b="1" i="1" cap="none" dirty="0">
                <a:solidFill>
                  <a:srgbClr val="0070C0"/>
                </a:solidFill>
              </a:rPr>
            </a:br>
            <a:r>
              <a:rPr lang="fr-FR" sz="2200" cap="none" dirty="0">
                <a:solidFill>
                  <a:schemeClr val="bg1"/>
                </a:solidFill>
              </a:rPr>
              <a:t/>
            </a:r>
            <a:br>
              <a:rPr lang="fr-FR" sz="2200" cap="none" dirty="0">
                <a:solidFill>
                  <a:schemeClr val="bg1"/>
                </a:solidFill>
              </a:rPr>
            </a:br>
            <a:r>
              <a:rPr lang="fr-FR" sz="2200" cap="none" dirty="0">
                <a:solidFill>
                  <a:schemeClr val="bg1"/>
                </a:solidFill>
              </a:rPr>
              <a:t>-  basée sur une observation scrupuleuse </a:t>
            </a:r>
            <a:r>
              <a:rPr lang="fr-FR" sz="2200" cap="none" dirty="0">
                <a:solidFill>
                  <a:srgbClr val="FF0000"/>
                </a:solidFill>
              </a:rPr>
              <a:t>c’est-à-dire</a:t>
            </a:r>
            <a:r>
              <a:rPr lang="fr-FR" sz="2200" cap="none" dirty="0">
                <a:solidFill>
                  <a:schemeClr val="bg1"/>
                </a:solidFill>
              </a:rPr>
              <a:t> le savant devait décrire les mécanismes de la nature et les comprendre</a:t>
            </a:r>
            <a:br>
              <a:rPr lang="fr-FR" sz="2200" cap="none" dirty="0">
                <a:solidFill>
                  <a:schemeClr val="bg1"/>
                </a:solidFill>
              </a:rPr>
            </a:br>
            <a:r>
              <a:rPr lang="fr-FR" sz="2200" cap="none" dirty="0">
                <a:solidFill>
                  <a:schemeClr val="bg1"/>
                </a:solidFill>
              </a:rPr>
              <a:t/>
            </a:r>
            <a:br>
              <a:rPr lang="fr-FR" sz="2200" cap="none" dirty="0">
                <a:solidFill>
                  <a:schemeClr val="bg1"/>
                </a:solidFill>
              </a:rPr>
            </a:br>
            <a:r>
              <a:rPr lang="fr-FR" sz="2200" cap="none" dirty="0">
                <a:solidFill>
                  <a:schemeClr val="bg1"/>
                </a:solidFill>
              </a:rPr>
              <a:t> -  Ils profitèrent de l'invention de nouveaux instruments tels que la lunette astronomique, le microscope, le thermomètre, le baromètre...</a:t>
            </a:r>
            <a:r>
              <a:rPr lang="fr-FR" sz="1800" cap="none" dirty="0">
                <a:solidFill>
                  <a:schemeClr val="bg1"/>
                </a:solidFill>
              </a:rPr>
              <a:t/>
            </a:r>
            <a:br>
              <a:rPr lang="fr-FR" sz="1800" cap="none" dirty="0">
                <a:solidFill>
                  <a:schemeClr val="bg1"/>
                </a:solidFill>
              </a:rPr>
            </a:br>
            <a:r>
              <a:rPr lang="fr-FR" sz="1800" cap="none" dirty="0">
                <a:solidFill>
                  <a:schemeClr val="bg1"/>
                </a:solidFill>
              </a:rPr>
              <a:t>    </a:t>
            </a:r>
            <a:endParaRPr lang="fr-MA" sz="1800" cap="none" dirty="0">
              <a:solidFill>
                <a:schemeClr val="bg1"/>
              </a:solidFill>
            </a:endParaRPr>
          </a:p>
        </p:txBody>
      </p:sp>
      <p:sp>
        <p:nvSpPr>
          <p:cNvPr id="3" name="Espace réservé du contenu 2">
            <a:extLst>
              <a:ext uri="{FF2B5EF4-FFF2-40B4-BE49-F238E27FC236}">
                <a16:creationId xmlns="" xmlns:a16="http://schemas.microsoft.com/office/drawing/2014/main" id="{3DAFDBCA-EEC3-4364-97DA-D498B8E96426}"/>
              </a:ext>
            </a:extLst>
          </p:cNvPr>
          <p:cNvSpPr>
            <a:spLocks noGrp="1"/>
          </p:cNvSpPr>
          <p:nvPr>
            <p:ph type="body" idx="1"/>
          </p:nvPr>
        </p:nvSpPr>
        <p:spPr>
          <a:xfrm>
            <a:off x="997962" y="4648890"/>
            <a:ext cx="10490200" cy="955675"/>
          </a:xfrm>
        </p:spPr>
        <p:txBody>
          <a:bodyPr>
            <a:normAutofit/>
          </a:bodyPr>
          <a:lstStyle/>
          <a:p>
            <a:pPr marL="0" indent="0">
              <a:buNone/>
            </a:pPr>
            <a:r>
              <a:rPr lang="fr-FR" dirty="0">
                <a:solidFill>
                  <a:schemeClr val="bg1"/>
                </a:solidFill>
              </a:rPr>
              <a:t> </a:t>
            </a:r>
          </a:p>
          <a:p>
            <a:pPr marL="0" indent="0">
              <a:buNone/>
            </a:pPr>
            <a:r>
              <a:rPr lang="fr-FR" dirty="0">
                <a:solidFill>
                  <a:schemeClr val="bg1"/>
                </a:solidFill>
              </a:rPr>
              <a:t>  </a:t>
            </a:r>
            <a:endParaRPr lang="fr-MA" dirty="0">
              <a:solidFill>
                <a:schemeClr val="bg1"/>
              </a:solidFill>
            </a:endParaRPr>
          </a:p>
        </p:txBody>
      </p:sp>
    </p:spTree>
    <p:extLst>
      <p:ext uri="{BB962C8B-B14F-4D97-AF65-F5344CB8AC3E}">
        <p14:creationId xmlns:p14="http://schemas.microsoft.com/office/powerpoint/2010/main" val="4066131774"/>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F5711790-0F58-4346-A6F9-58F31956C756}"/>
              </a:ext>
            </a:extLst>
          </p:cNvPr>
          <p:cNvSpPr>
            <a:spLocks noGrp="1"/>
          </p:cNvSpPr>
          <p:nvPr>
            <p:ph type="body" idx="1"/>
          </p:nvPr>
        </p:nvSpPr>
        <p:spPr>
          <a:xfrm>
            <a:off x="805218" y="1791921"/>
            <a:ext cx="4861636" cy="354682"/>
          </a:xfrm>
        </p:spPr>
        <p:txBody>
          <a:bodyPr>
            <a:noAutofit/>
          </a:bodyPr>
          <a:lstStyle/>
          <a:p>
            <a:r>
              <a:rPr lang="fr-FR" sz="2000" b="1" dirty="0">
                <a:solidFill>
                  <a:schemeClr val="bg1"/>
                </a:solidFill>
              </a:rPr>
              <a:t>Microscope datant du 17e siècle</a:t>
            </a:r>
            <a:endParaRPr lang="fr-MA" sz="2000" b="1" dirty="0">
              <a:solidFill>
                <a:schemeClr val="bg1"/>
              </a:solidFill>
            </a:endParaRPr>
          </a:p>
        </p:txBody>
      </p:sp>
      <p:pic>
        <p:nvPicPr>
          <p:cNvPr id="10" name="Espace réservé du contenu 9" descr="Une image contenant mur, intérieur, table, objet&#10;&#10;Description générée avec un niveau de confiance très élevé">
            <a:extLst>
              <a:ext uri="{FF2B5EF4-FFF2-40B4-BE49-F238E27FC236}">
                <a16:creationId xmlns="" xmlns:a16="http://schemas.microsoft.com/office/drawing/2014/main" id="{067E6DD7-111D-4C3B-AB14-A0DDC7F914AD}"/>
              </a:ext>
            </a:extLst>
          </p:cNvPr>
          <p:cNvPicPr>
            <a:picLocks noGrp="1" noChangeAspect="1"/>
          </p:cNvPicPr>
          <p:nvPr>
            <p:ph sz="half" idx="2"/>
          </p:nvPr>
        </p:nvPicPr>
        <p:blipFill>
          <a:blip r:embed="rId2"/>
          <a:stretch>
            <a:fillRect/>
          </a:stretch>
        </p:blipFill>
        <p:spPr>
          <a:xfrm>
            <a:off x="914409" y="2183803"/>
            <a:ext cx="4885889" cy="4301194"/>
          </a:xfrm>
        </p:spPr>
      </p:pic>
      <p:sp>
        <p:nvSpPr>
          <p:cNvPr id="7" name="Espace réservé du texte 6">
            <a:extLst>
              <a:ext uri="{FF2B5EF4-FFF2-40B4-BE49-F238E27FC236}">
                <a16:creationId xmlns="" xmlns:a16="http://schemas.microsoft.com/office/drawing/2014/main" id="{F2057DA8-9025-471D-A81A-D2B6C6A99E6F}"/>
              </a:ext>
            </a:extLst>
          </p:cNvPr>
          <p:cNvSpPr>
            <a:spLocks noGrp="1"/>
          </p:cNvSpPr>
          <p:nvPr>
            <p:ph type="body" sz="quarter" idx="3"/>
          </p:nvPr>
        </p:nvSpPr>
        <p:spPr>
          <a:xfrm>
            <a:off x="6632812" y="1594506"/>
            <a:ext cx="4991100" cy="589297"/>
          </a:xfrm>
        </p:spPr>
        <p:txBody>
          <a:bodyPr>
            <a:normAutofit/>
          </a:bodyPr>
          <a:lstStyle/>
          <a:p>
            <a:r>
              <a:rPr lang="fr-MA" sz="2400" b="1" dirty="0">
                <a:solidFill>
                  <a:schemeClr val="bg1"/>
                </a:solidFill>
              </a:rPr>
              <a:t>Lunette astronomique</a:t>
            </a:r>
          </a:p>
        </p:txBody>
      </p:sp>
      <p:pic>
        <p:nvPicPr>
          <p:cNvPr id="12" name="Espace réservé du contenu 11" descr="Une image contenant objet, intérieur, bâtiment&#10;&#10;Description générée avec un niveau de confiance élevé">
            <a:extLst>
              <a:ext uri="{FF2B5EF4-FFF2-40B4-BE49-F238E27FC236}">
                <a16:creationId xmlns="" xmlns:a16="http://schemas.microsoft.com/office/drawing/2014/main" id="{928F94CB-BBB1-4A46-BD63-2CEE4FCFB7AE}"/>
              </a:ext>
            </a:extLst>
          </p:cNvPr>
          <p:cNvPicPr>
            <a:picLocks noGrp="1" noChangeAspect="1"/>
          </p:cNvPicPr>
          <p:nvPr>
            <p:ph sz="quarter" idx="4"/>
          </p:nvPr>
        </p:nvPicPr>
        <p:blipFill>
          <a:blip r:embed="rId3"/>
          <a:stretch>
            <a:fillRect/>
          </a:stretch>
        </p:blipFill>
        <p:spPr>
          <a:xfrm>
            <a:off x="6169025" y="2183803"/>
            <a:ext cx="5337175" cy="4148757"/>
          </a:xfrm>
        </p:spPr>
      </p:pic>
    </p:spTree>
    <p:extLst>
      <p:ext uri="{BB962C8B-B14F-4D97-AF65-F5344CB8AC3E}">
        <p14:creationId xmlns:p14="http://schemas.microsoft.com/office/powerpoint/2010/main" val="304071760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Espace réservé du contenu 9">
            <a:extLst>
              <a:ext uri="{FF2B5EF4-FFF2-40B4-BE49-F238E27FC236}">
                <a16:creationId xmlns="" xmlns:a16="http://schemas.microsoft.com/office/drawing/2014/main" id="{EEA27704-C0C6-42DE-AD36-09331F10F6CD}"/>
              </a:ext>
            </a:extLst>
          </p:cNvPr>
          <p:cNvSpPr>
            <a:spLocks noGrp="1"/>
          </p:cNvSpPr>
          <p:nvPr>
            <p:ph idx="1"/>
          </p:nvPr>
        </p:nvSpPr>
        <p:spPr>
          <a:xfrm>
            <a:off x="584200" y="1651001"/>
            <a:ext cx="10680700" cy="4444999"/>
          </a:xfrm>
        </p:spPr>
        <p:txBody>
          <a:bodyPr/>
          <a:lstStyle/>
          <a:p>
            <a:r>
              <a:rPr lang="fr-FR" dirty="0">
                <a:solidFill>
                  <a:schemeClr val="bg1"/>
                </a:solidFill>
              </a:rPr>
              <a:t> les mathématiques firent des progrès  et prirent une place </a:t>
            </a:r>
            <a:r>
              <a:rPr lang="fr-FR" dirty="0" err="1">
                <a:solidFill>
                  <a:schemeClr val="bg1"/>
                </a:solidFill>
              </a:rPr>
              <a:t>importantedans</a:t>
            </a:r>
            <a:r>
              <a:rPr lang="fr-FR" dirty="0">
                <a:solidFill>
                  <a:schemeClr val="bg1"/>
                </a:solidFill>
              </a:rPr>
              <a:t> la recherche</a:t>
            </a:r>
          </a:p>
          <a:p>
            <a:pPr marL="0" indent="0">
              <a:buFont typeface="Wingdings" pitchFamily="2" charset="2"/>
              <a:buChar char="Ø"/>
            </a:pPr>
            <a:r>
              <a:rPr lang="fr-FR" dirty="0">
                <a:solidFill>
                  <a:srgbClr val="FF0000"/>
                </a:solidFill>
              </a:rPr>
              <a:t>   Même si </a:t>
            </a:r>
            <a:r>
              <a:rPr lang="fr-FR" dirty="0">
                <a:solidFill>
                  <a:schemeClr val="bg1"/>
                </a:solidFill>
              </a:rPr>
              <a:t>l'Église l'interdisait, des hommes explorent le corps humain en pratiquant secrètement la dissection de cadavres.</a:t>
            </a:r>
          </a:p>
          <a:p>
            <a:pPr marL="0" indent="0">
              <a:buNone/>
            </a:pPr>
            <a:endParaRPr lang="fr-FR" dirty="0">
              <a:solidFill>
                <a:schemeClr val="bg1"/>
              </a:solidFill>
            </a:endParaRPr>
          </a:p>
          <a:p>
            <a:pPr marL="0" indent="0">
              <a:buNone/>
            </a:pPr>
            <a:r>
              <a:rPr lang="fr-FR" b="1" dirty="0">
                <a:solidFill>
                  <a:schemeClr val="bg1"/>
                </a:solidFill>
              </a:rPr>
              <a:t>  Léonard de Vinci </a:t>
            </a:r>
            <a:r>
              <a:rPr lang="fr-FR" dirty="0">
                <a:solidFill>
                  <a:schemeClr val="bg1"/>
                </a:solidFill>
              </a:rPr>
              <a:t>(1452-1519) et </a:t>
            </a:r>
            <a:r>
              <a:rPr lang="fr-FR" b="1" dirty="0">
                <a:solidFill>
                  <a:schemeClr val="bg1"/>
                </a:solidFill>
              </a:rPr>
              <a:t>Vésale </a:t>
            </a:r>
            <a:r>
              <a:rPr lang="fr-FR" dirty="0">
                <a:solidFill>
                  <a:schemeClr val="bg1"/>
                </a:solidFill>
              </a:rPr>
              <a:t>(1514-1564) élaborent des planches anatomiques de l'intérieur du corps humain. </a:t>
            </a:r>
          </a:p>
          <a:p>
            <a:pPr marL="0" indent="0">
              <a:buNone/>
            </a:pPr>
            <a:endParaRPr lang="fr-FR" dirty="0">
              <a:solidFill>
                <a:schemeClr val="bg1"/>
              </a:solidFill>
            </a:endParaRPr>
          </a:p>
          <a:p>
            <a:pPr marL="0" indent="0">
              <a:buNone/>
            </a:pPr>
            <a:r>
              <a:rPr lang="fr-FR" dirty="0">
                <a:solidFill>
                  <a:schemeClr val="bg1"/>
                </a:solidFill>
              </a:rPr>
              <a:t>En </a:t>
            </a:r>
            <a:r>
              <a:rPr lang="fr-FR" b="1" dirty="0">
                <a:solidFill>
                  <a:schemeClr val="accent5">
                    <a:lumMod val="75000"/>
                  </a:schemeClr>
                </a:solidFill>
              </a:rPr>
              <a:t>1628</a:t>
            </a:r>
            <a:r>
              <a:rPr lang="fr-FR" dirty="0">
                <a:solidFill>
                  <a:schemeClr val="bg1"/>
                </a:solidFill>
              </a:rPr>
              <a:t>, le médecin anglais </a:t>
            </a:r>
            <a:r>
              <a:rPr lang="fr-FR" b="1" dirty="0">
                <a:solidFill>
                  <a:schemeClr val="bg1"/>
                </a:solidFill>
              </a:rPr>
              <a:t>Harvey</a:t>
            </a:r>
            <a:r>
              <a:rPr lang="fr-FR" dirty="0">
                <a:solidFill>
                  <a:schemeClr val="bg1"/>
                </a:solidFill>
              </a:rPr>
              <a:t> découvrit la circulation sanguine.</a:t>
            </a:r>
            <a:endParaRPr lang="fr-MA" dirty="0">
              <a:solidFill>
                <a:schemeClr val="bg1"/>
              </a:solidFill>
            </a:endParaRPr>
          </a:p>
        </p:txBody>
      </p:sp>
    </p:spTree>
    <p:extLst>
      <p:ext uri="{BB962C8B-B14F-4D97-AF65-F5344CB8AC3E}">
        <p14:creationId xmlns:p14="http://schemas.microsoft.com/office/powerpoint/2010/main" val="360301137"/>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93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8A97296-C8D1-4C7F-A6C7-E1BB2019CD8B}"/>
              </a:ext>
            </a:extLst>
          </p:cNvPr>
          <p:cNvSpPr>
            <a:spLocks noGrp="1"/>
          </p:cNvSpPr>
          <p:nvPr>
            <p:ph type="title"/>
          </p:nvPr>
        </p:nvSpPr>
        <p:spPr>
          <a:xfrm>
            <a:off x="2308172" y="440192"/>
            <a:ext cx="8610600" cy="564365"/>
          </a:xfrm>
        </p:spPr>
        <p:txBody>
          <a:bodyPr>
            <a:normAutofit fontScale="90000"/>
          </a:bodyPr>
          <a:lstStyle/>
          <a:p>
            <a:pPr algn="ctr"/>
            <a:r>
              <a:rPr lang="fr-MA" b="1" i="1" dirty="0">
                <a:solidFill>
                  <a:schemeClr val="bg1"/>
                </a:solidFill>
                <a:latin typeface="Calibri" panose="020F0502020204030204" pitchFamily="34" charset="0"/>
              </a:rPr>
              <a:t>Sommaire </a:t>
            </a:r>
          </a:p>
        </p:txBody>
      </p:sp>
      <p:sp>
        <p:nvSpPr>
          <p:cNvPr id="3" name="Espace réservé du contenu 2">
            <a:extLst>
              <a:ext uri="{FF2B5EF4-FFF2-40B4-BE49-F238E27FC236}">
                <a16:creationId xmlns="" xmlns:a16="http://schemas.microsoft.com/office/drawing/2014/main" id="{D82EFAB6-1368-4176-92D1-2F59C49F45D6}"/>
              </a:ext>
            </a:extLst>
          </p:cNvPr>
          <p:cNvSpPr>
            <a:spLocks noGrp="1"/>
          </p:cNvSpPr>
          <p:nvPr>
            <p:ph idx="1"/>
          </p:nvPr>
        </p:nvSpPr>
        <p:spPr>
          <a:xfrm>
            <a:off x="185530" y="1468383"/>
            <a:ext cx="11564815" cy="4992052"/>
          </a:xfrm>
        </p:spPr>
        <p:txBody>
          <a:bodyPr>
            <a:normAutofit/>
          </a:bodyPr>
          <a:lstStyle/>
          <a:p>
            <a:pPr>
              <a:buFont typeface="Wingdings" panose="05000000000000000000" pitchFamily="2" charset="2"/>
              <a:buChar char="Ø"/>
            </a:pPr>
            <a:r>
              <a:rPr lang="fr-MA" dirty="0">
                <a:solidFill>
                  <a:schemeClr val="bg1"/>
                </a:solidFill>
              </a:rPr>
              <a:t> Introduction  </a:t>
            </a:r>
          </a:p>
          <a:p>
            <a:pPr>
              <a:buFont typeface="Wingdings" panose="05000000000000000000" pitchFamily="2" charset="2"/>
              <a:buChar char="Ø"/>
            </a:pPr>
            <a:r>
              <a:rPr lang="fr-MA" b="1" u="sng" dirty="0">
                <a:solidFill>
                  <a:schemeClr val="bg1"/>
                </a:solidFill>
              </a:rPr>
              <a:t>Progrès </a:t>
            </a:r>
            <a:r>
              <a:rPr lang="fr-MA" b="1" u="sng" dirty="0" smtClean="0">
                <a:solidFill>
                  <a:schemeClr val="bg1"/>
                </a:solidFill>
              </a:rPr>
              <a:t>militaires </a:t>
            </a:r>
            <a:r>
              <a:rPr lang="fr-MA" b="1" dirty="0">
                <a:solidFill>
                  <a:schemeClr val="bg1"/>
                </a:solidFill>
              </a:rPr>
              <a:t>:       </a:t>
            </a:r>
            <a:r>
              <a:rPr lang="fr-MA" dirty="0">
                <a:solidFill>
                  <a:schemeClr val="bg1"/>
                </a:solidFill>
              </a:rPr>
              <a:t>- </a:t>
            </a:r>
            <a:r>
              <a:rPr lang="fr-MA" sz="1800" dirty="0">
                <a:solidFill>
                  <a:schemeClr val="accent6">
                    <a:lumMod val="75000"/>
                  </a:schemeClr>
                </a:solidFill>
              </a:rPr>
              <a:t>Origine</a:t>
            </a:r>
          </a:p>
          <a:p>
            <a:pPr marL="0" indent="0">
              <a:buNone/>
            </a:pPr>
            <a:r>
              <a:rPr lang="fr-MA" sz="1800" dirty="0">
                <a:solidFill>
                  <a:schemeClr val="accent6">
                    <a:lumMod val="75000"/>
                  </a:schemeClr>
                </a:solidFill>
              </a:rPr>
              <a:t>                                                 -  L’importance militaire des guerres d’Italie</a:t>
            </a:r>
          </a:p>
          <a:p>
            <a:pPr marL="0" indent="0">
              <a:buNone/>
            </a:pPr>
            <a:r>
              <a:rPr lang="fr-MA" sz="1800" dirty="0">
                <a:solidFill>
                  <a:schemeClr val="accent6">
                    <a:lumMod val="75000"/>
                  </a:schemeClr>
                </a:solidFill>
              </a:rPr>
              <a:t>                                                 - Innovations</a:t>
            </a:r>
          </a:p>
          <a:p>
            <a:pPr marL="0" indent="0">
              <a:buNone/>
            </a:pPr>
            <a:r>
              <a:rPr lang="fr-MA" sz="1800" dirty="0">
                <a:solidFill>
                  <a:schemeClr val="accent6">
                    <a:lumMod val="75000"/>
                  </a:schemeClr>
                </a:solidFill>
              </a:rPr>
              <a:t>                                                 -La Chirurgie de guerre</a:t>
            </a:r>
          </a:p>
          <a:p>
            <a:pPr marL="0" indent="0">
              <a:buNone/>
            </a:pPr>
            <a:endParaRPr lang="fr-MA" dirty="0">
              <a:solidFill>
                <a:schemeClr val="accent6">
                  <a:lumMod val="75000"/>
                </a:schemeClr>
              </a:solidFill>
            </a:endParaRPr>
          </a:p>
          <a:p>
            <a:pPr>
              <a:buFont typeface="Wingdings" panose="05000000000000000000" pitchFamily="2" charset="2"/>
              <a:buChar char="Ø"/>
            </a:pPr>
            <a:r>
              <a:rPr lang="fr-MA" b="1" u="sng" dirty="0">
                <a:solidFill>
                  <a:schemeClr val="bg1"/>
                </a:solidFill>
              </a:rPr>
              <a:t>Progrès </a:t>
            </a:r>
            <a:r>
              <a:rPr lang="fr-MA" b="1" u="sng" dirty="0" smtClean="0">
                <a:solidFill>
                  <a:schemeClr val="bg1"/>
                </a:solidFill>
              </a:rPr>
              <a:t>scientifiques </a:t>
            </a:r>
            <a:r>
              <a:rPr lang="fr-MA" dirty="0">
                <a:solidFill>
                  <a:schemeClr val="bg1"/>
                </a:solidFill>
              </a:rPr>
              <a:t>: -  </a:t>
            </a:r>
            <a:r>
              <a:rPr lang="fr-MA" sz="1800" dirty="0">
                <a:solidFill>
                  <a:schemeClr val="accent6">
                    <a:lumMod val="50000"/>
                  </a:schemeClr>
                </a:solidFill>
              </a:rPr>
              <a:t>La rupture avec les méthodes scientifiques héritées au Moyen âge </a:t>
            </a:r>
          </a:p>
          <a:p>
            <a:pPr>
              <a:buNone/>
            </a:pPr>
            <a:r>
              <a:rPr lang="fr-MA" sz="2000" dirty="0">
                <a:solidFill>
                  <a:schemeClr val="accent6">
                    <a:lumMod val="50000"/>
                  </a:schemeClr>
                </a:solidFill>
              </a:rPr>
              <a:t>                                             </a:t>
            </a:r>
            <a:r>
              <a:rPr lang="fr-MA" sz="2000" b="1" dirty="0">
                <a:solidFill>
                  <a:schemeClr val="accent6">
                    <a:lumMod val="50000"/>
                  </a:schemeClr>
                </a:solidFill>
              </a:rPr>
              <a:t>- </a:t>
            </a:r>
            <a:r>
              <a:rPr lang="fr-MA" sz="1800" dirty="0">
                <a:solidFill>
                  <a:schemeClr val="accent6">
                    <a:lumMod val="50000"/>
                  </a:schemeClr>
                </a:solidFill>
              </a:rPr>
              <a:t>Mieux comprendre le monde avec les progrès scientifiques </a:t>
            </a:r>
          </a:p>
          <a:p>
            <a:pPr>
              <a:buNone/>
            </a:pPr>
            <a:r>
              <a:rPr lang="fr-MA" sz="1800" b="1" dirty="0">
                <a:solidFill>
                  <a:schemeClr val="accent6">
                    <a:lumMod val="50000"/>
                  </a:schemeClr>
                </a:solidFill>
              </a:rPr>
              <a:t>                                                 </a:t>
            </a:r>
            <a:r>
              <a:rPr lang="fr-FR" b="1" dirty="0">
                <a:solidFill>
                  <a:schemeClr val="accent6">
                    <a:lumMod val="50000"/>
                  </a:schemeClr>
                </a:solidFill>
              </a:rPr>
              <a:t>- </a:t>
            </a:r>
            <a:r>
              <a:rPr lang="fr-FR" sz="1800" dirty="0">
                <a:solidFill>
                  <a:schemeClr val="accent6">
                    <a:lumMod val="50000"/>
                  </a:schemeClr>
                </a:solidFill>
              </a:rPr>
              <a:t>Avancés en astronomie </a:t>
            </a:r>
          </a:p>
          <a:p>
            <a:pPr marL="0" indent="0">
              <a:buNone/>
            </a:pPr>
            <a:r>
              <a:rPr lang="fr-FR" dirty="0">
                <a:solidFill>
                  <a:schemeClr val="accent6">
                    <a:lumMod val="50000"/>
                  </a:schemeClr>
                </a:solidFill>
              </a:rPr>
              <a:t>                                        - </a:t>
            </a:r>
            <a:r>
              <a:rPr lang="fr-FR" sz="1800" dirty="0">
                <a:solidFill>
                  <a:schemeClr val="accent6">
                    <a:lumMod val="50000"/>
                  </a:schemeClr>
                </a:solidFill>
              </a:rPr>
              <a:t>Diffusion et limites de la révolution scientifique</a:t>
            </a:r>
            <a:endParaRPr lang="fr-MA" sz="1800" dirty="0">
              <a:solidFill>
                <a:schemeClr val="accent6">
                  <a:lumMod val="50000"/>
                </a:schemeClr>
              </a:solidFill>
            </a:endParaRPr>
          </a:p>
          <a:p>
            <a:pPr>
              <a:buFont typeface="Wingdings" panose="05000000000000000000" pitchFamily="2" charset="2"/>
              <a:buChar char="Ø"/>
            </a:pPr>
            <a:r>
              <a:rPr lang="fr-MA" dirty="0">
                <a:solidFill>
                  <a:schemeClr val="bg1"/>
                </a:solidFill>
              </a:rPr>
              <a:t> Conclusion </a:t>
            </a:r>
          </a:p>
          <a:p>
            <a:endParaRPr lang="fr-MA" dirty="0"/>
          </a:p>
        </p:txBody>
      </p:sp>
    </p:spTree>
    <p:extLst>
      <p:ext uri="{BB962C8B-B14F-4D97-AF65-F5344CB8AC3E}">
        <p14:creationId xmlns:p14="http://schemas.microsoft.com/office/powerpoint/2010/main" val="2953224291"/>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itre 10">
            <a:extLst>
              <a:ext uri="{FF2B5EF4-FFF2-40B4-BE49-F238E27FC236}">
                <a16:creationId xmlns="" xmlns:a16="http://schemas.microsoft.com/office/drawing/2014/main" id="{8D51AA1E-812A-4834-A93E-EF7B91AF1F73}"/>
              </a:ext>
            </a:extLst>
          </p:cNvPr>
          <p:cNvSpPr>
            <a:spLocks noGrp="1"/>
          </p:cNvSpPr>
          <p:nvPr>
            <p:ph type="title"/>
          </p:nvPr>
        </p:nvSpPr>
        <p:spPr>
          <a:xfrm>
            <a:off x="3124200" y="548473"/>
            <a:ext cx="8610600" cy="619927"/>
          </a:xfrm>
        </p:spPr>
        <p:txBody>
          <a:bodyPr>
            <a:normAutofit/>
          </a:bodyPr>
          <a:lstStyle/>
          <a:p>
            <a:r>
              <a:rPr lang="fr-FR" sz="2400" b="1" dirty="0">
                <a:solidFill>
                  <a:schemeClr val="bg1"/>
                </a:solidFill>
              </a:rPr>
              <a:t>proportions humaines, de Leonard de Vinci 1490</a:t>
            </a:r>
            <a:endParaRPr lang="fr-MA" sz="2400" dirty="0"/>
          </a:p>
        </p:txBody>
      </p:sp>
      <p:pic>
        <p:nvPicPr>
          <p:cNvPr id="1026" name="Picture 2" descr="http://api.cours.fr/v1/api/corpus/data/mtabswf/opd/374138/img/3/8/1/2/381218.jpg">
            <a:extLst>
              <a:ext uri="{FF2B5EF4-FFF2-40B4-BE49-F238E27FC236}">
                <a16:creationId xmlns="" xmlns:a16="http://schemas.microsoft.com/office/drawing/2014/main" id="{26DC23E0-1823-4215-9543-85D130BAF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00" y="1297969"/>
            <a:ext cx="10185400" cy="5560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78016"/>
      </p:ext>
    </p:extLst>
  </p:cSld>
  <p:clrMapOvr>
    <a:masterClrMapping/>
  </p:clrMapOvr>
  <p:transition>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B44A99D-B19E-4C65-A673-0C828F529980}"/>
              </a:ext>
            </a:extLst>
          </p:cNvPr>
          <p:cNvSpPr>
            <a:spLocks noGrp="1"/>
          </p:cNvSpPr>
          <p:nvPr>
            <p:ph type="title"/>
          </p:nvPr>
        </p:nvSpPr>
        <p:spPr>
          <a:xfrm>
            <a:off x="2374900" y="700873"/>
            <a:ext cx="8940800" cy="1013627"/>
          </a:xfrm>
        </p:spPr>
        <p:txBody>
          <a:bodyPr/>
          <a:lstStyle/>
          <a:p>
            <a:r>
              <a:rPr lang="fr-MA" sz="2800" i="1" cap="none" dirty="0">
                <a:solidFill>
                  <a:schemeClr val="bg1"/>
                </a:solidFill>
              </a:rPr>
              <a:t>Les lois de circulation sanguine </a:t>
            </a:r>
            <a:r>
              <a:rPr lang="fr-MA" i="1" cap="none" dirty="0">
                <a:solidFill>
                  <a:schemeClr val="bg1"/>
                </a:solidFill>
              </a:rPr>
              <a:t>(Harvey)</a:t>
            </a:r>
          </a:p>
        </p:txBody>
      </p:sp>
      <p:pic>
        <p:nvPicPr>
          <p:cNvPr id="4" name="Espace réservé du contenu 3">
            <a:extLst>
              <a:ext uri="{FF2B5EF4-FFF2-40B4-BE49-F238E27FC236}">
                <a16:creationId xmlns="" xmlns:a16="http://schemas.microsoft.com/office/drawing/2014/main" id="{F8BCF06A-636A-44BF-A02D-0D41A056F6CF}"/>
              </a:ext>
            </a:extLst>
          </p:cNvPr>
          <p:cNvPicPr>
            <a:picLocks noGrp="1" noChangeAspect="1"/>
          </p:cNvPicPr>
          <p:nvPr>
            <p:ph idx="1"/>
          </p:nvPr>
        </p:nvPicPr>
        <p:blipFill>
          <a:blip r:embed="rId2"/>
          <a:stretch>
            <a:fillRect/>
          </a:stretch>
        </p:blipFill>
        <p:spPr>
          <a:xfrm>
            <a:off x="1567744" y="1397001"/>
            <a:ext cx="9874955" cy="4762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22041910"/>
      </p:ext>
    </p:extLst>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3" name="Espace réservé du contenu 2"/>
          <p:cNvSpPr>
            <a:spLocks noGrp="1"/>
          </p:cNvSpPr>
          <p:nvPr>
            <p:ph idx="1"/>
          </p:nvPr>
        </p:nvSpPr>
        <p:spPr>
          <a:xfrm>
            <a:off x="5003800" y="746759"/>
            <a:ext cx="6502400" cy="5933441"/>
          </a:xfrm>
        </p:spPr>
        <p:txBody>
          <a:bodyPr>
            <a:normAutofit fontScale="92500" lnSpcReduction="10000"/>
          </a:bodyPr>
          <a:lstStyle/>
          <a:p>
            <a:endParaRPr lang="fr-FR" dirty="0">
              <a:solidFill>
                <a:schemeClr val="bg1"/>
              </a:solidFill>
            </a:endParaRPr>
          </a:p>
          <a:p>
            <a:pPr>
              <a:buNone/>
            </a:pPr>
            <a:r>
              <a:rPr lang="fr-FR" dirty="0">
                <a:solidFill>
                  <a:schemeClr val="bg1"/>
                </a:solidFill>
              </a:rPr>
              <a:t>   </a:t>
            </a:r>
            <a:r>
              <a:rPr lang="fr-FR" b="1" i="1" u="sng" dirty="0">
                <a:solidFill>
                  <a:schemeClr val="bg1"/>
                </a:solidFill>
              </a:rPr>
              <a:t>La </a:t>
            </a:r>
            <a:r>
              <a:rPr lang="fr-FR" b="1" i="1" u="sng" dirty="0" err="1">
                <a:solidFill>
                  <a:schemeClr val="bg1"/>
                </a:solidFill>
              </a:rPr>
              <a:t>mecanique</a:t>
            </a:r>
            <a:r>
              <a:rPr lang="fr-FR" b="1" i="1" u="sng" dirty="0">
                <a:solidFill>
                  <a:schemeClr val="bg1"/>
                </a:solidFill>
              </a:rPr>
              <a:t> :</a:t>
            </a:r>
          </a:p>
          <a:p>
            <a:pPr>
              <a:buNone/>
            </a:pPr>
            <a:r>
              <a:rPr lang="fr-FR" dirty="0">
                <a:solidFill>
                  <a:schemeClr val="bg1"/>
                </a:solidFill>
              </a:rPr>
              <a:t>   Léonard de Vinci créa des machines révolutionnaires dans leurs principe) telles que :</a:t>
            </a:r>
          </a:p>
          <a:p>
            <a:pPr>
              <a:buNone/>
            </a:pPr>
            <a:r>
              <a:rPr lang="fr-FR" dirty="0">
                <a:solidFill>
                  <a:schemeClr val="bg1"/>
                </a:solidFill>
              </a:rPr>
              <a:t>   un hélicoptère, des chars de combat, un sous-marin, un scaphandre..</a:t>
            </a:r>
          </a:p>
          <a:p>
            <a:pPr>
              <a:buNone/>
            </a:pPr>
            <a:endParaRPr lang="fr-FR" dirty="0">
              <a:solidFill>
                <a:schemeClr val="bg1"/>
              </a:solidFill>
            </a:endParaRPr>
          </a:p>
          <a:p>
            <a:pPr>
              <a:buNone/>
            </a:pPr>
            <a:endParaRPr lang="fr-FR" dirty="0">
              <a:solidFill>
                <a:schemeClr val="bg1"/>
              </a:solidFill>
            </a:endParaRPr>
          </a:p>
          <a:p>
            <a:pPr>
              <a:buNone/>
            </a:pPr>
            <a:r>
              <a:rPr lang="fr-FR" dirty="0">
                <a:solidFill>
                  <a:schemeClr val="bg1"/>
                </a:solidFill>
              </a:rPr>
              <a:t>( à gauche on a  un</a:t>
            </a:r>
            <a:r>
              <a:rPr lang="fr-FR" dirty="0"/>
              <a:t> </a:t>
            </a:r>
            <a:r>
              <a:rPr lang="fr-FR" dirty="0">
                <a:solidFill>
                  <a:schemeClr val="bg1"/>
                </a:solidFill>
              </a:rPr>
              <a:t>Croquis d'un char de combat, invention de </a:t>
            </a:r>
            <a:r>
              <a:rPr lang="fr-FR" b="1" dirty="0">
                <a:solidFill>
                  <a:schemeClr val="bg1"/>
                </a:solidFill>
              </a:rPr>
              <a:t>Léonard de Vinci )</a:t>
            </a:r>
            <a:r>
              <a:rPr lang="fr-FR" dirty="0">
                <a:solidFill>
                  <a:schemeClr val="bg1"/>
                </a:solidFill>
              </a:rPr>
              <a:t/>
            </a:r>
            <a:br>
              <a:rPr lang="fr-FR" dirty="0">
                <a:solidFill>
                  <a:schemeClr val="bg1"/>
                </a:solidFill>
              </a:rPr>
            </a:br>
            <a:endParaRPr lang="fr-FR" dirty="0">
              <a:solidFill>
                <a:schemeClr val="bg1"/>
              </a:solidFill>
            </a:endParaRPr>
          </a:p>
          <a:p>
            <a:pPr>
              <a:buNone/>
            </a:pPr>
            <a:endParaRPr lang="fr-FR" dirty="0">
              <a:solidFill>
                <a:schemeClr val="bg1"/>
              </a:solidFill>
            </a:endParaRPr>
          </a:p>
          <a:p>
            <a:pPr>
              <a:buNone/>
            </a:pPr>
            <a:endParaRPr lang="fr-FR" dirty="0">
              <a:solidFill>
                <a:schemeClr val="bg1"/>
              </a:solidFill>
            </a:endParaRPr>
          </a:p>
          <a:p>
            <a:pPr>
              <a:buNone/>
            </a:pPr>
            <a:r>
              <a:rPr lang="fr-FR" dirty="0">
                <a:solidFill>
                  <a:schemeClr val="accent6">
                    <a:lumMod val="75000"/>
                  </a:schemeClr>
                </a:solidFill>
              </a:rPr>
              <a:t>Chars de combat :</a:t>
            </a:r>
            <a:r>
              <a:rPr lang="fr-FR" dirty="0">
                <a:solidFill>
                  <a:schemeClr val="bg1"/>
                </a:solidFill>
              </a:rPr>
              <a:t> </a:t>
            </a:r>
            <a:r>
              <a:rPr lang="fr-FR" sz="1700" dirty="0">
                <a:solidFill>
                  <a:schemeClr val="bg1"/>
                </a:solidFill>
              </a:rPr>
              <a:t>un système d'arme mobile constitué d'un </a:t>
            </a:r>
            <a:r>
              <a:rPr lang="fr-FR" sz="1700" u="sng" dirty="0">
                <a:solidFill>
                  <a:schemeClr val="bg1"/>
                </a:solidFill>
                <a:hlinkClick r:id="rId2" tooltip="Canon (artillerie)"/>
              </a:rPr>
              <a:t>canon</a:t>
            </a:r>
            <a:r>
              <a:rPr lang="fr-FR" sz="1700" dirty="0">
                <a:solidFill>
                  <a:schemeClr val="bg1"/>
                </a:solidFill>
              </a:rPr>
              <a:t> monté sur un véhicule </a:t>
            </a:r>
            <a:r>
              <a:rPr lang="fr-FR" sz="1700" u="sng" dirty="0">
                <a:solidFill>
                  <a:schemeClr val="bg1"/>
                </a:solidFill>
                <a:hlinkClick r:id="rId3"/>
              </a:rPr>
              <a:t>automobile</a:t>
            </a:r>
            <a:r>
              <a:rPr lang="fr-FR" sz="1700" dirty="0">
                <a:solidFill>
                  <a:schemeClr val="bg1"/>
                </a:solidFill>
              </a:rPr>
              <a:t> </a:t>
            </a:r>
          </a:p>
          <a:p>
            <a:pPr>
              <a:buNone/>
            </a:pPr>
            <a:r>
              <a:rPr lang="fr-FR" dirty="0">
                <a:solidFill>
                  <a:schemeClr val="accent6">
                    <a:lumMod val="75000"/>
                  </a:schemeClr>
                </a:solidFill>
              </a:rPr>
              <a:t>Sous-marin :</a:t>
            </a:r>
            <a:r>
              <a:rPr lang="fr-FR" dirty="0"/>
              <a:t>  </a:t>
            </a:r>
            <a:r>
              <a:rPr lang="fr-FR" sz="1700" dirty="0">
                <a:solidFill>
                  <a:schemeClr val="bg1"/>
                </a:solidFill>
              </a:rPr>
              <a:t>navire submersible </a:t>
            </a:r>
          </a:p>
          <a:p>
            <a:pPr>
              <a:buNone/>
            </a:pPr>
            <a:r>
              <a:rPr lang="fr-FR" dirty="0">
                <a:solidFill>
                  <a:schemeClr val="accent6">
                    <a:lumMod val="75000"/>
                  </a:schemeClr>
                </a:solidFill>
              </a:rPr>
              <a:t>Scaphandre:</a:t>
            </a:r>
            <a:r>
              <a:rPr lang="fr-FR" dirty="0"/>
              <a:t> </a:t>
            </a:r>
            <a:r>
              <a:rPr lang="fr-FR" sz="1700" dirty="0">
                <a:solidFill>
                  <a:schemeClr val="bg1"/>
                </a:solidFill>
              </a:rPr>
              <a:t>un costume réalisé en liège qui permettait à des soldats de flotter et de traverser les cours d'eau.</a:t>
            </a:r>
          </a:p>
        </p:txBody>
      </p:sp>
      <p:sp>
        <p:nvSpPr>
          <p:cNvPr id="6" name="Espace réservé du texte 5"/>
          <p:cNvSpPr>
            <a:spLocks noGrp="1"/>
          </p:cNvSpPr>
          <p:nvPr>
            <p:ph type="body" sz="half" idx="2"/>
          </p:nvPr>
        </p:nvSpPr>
        <p:spPr/>
        <p:txBody>
          <a:bodyPr/>
          <a:lstStyle/>
          <a:p>
            <a:endParaRPr lang="fr-FR" dirty="0"/>
          </a:p>
        </p:txBody>
      </p:sp>
      <p:pic>
        <p:nvPicPr>
          <p:cNvPr id="1027" name="Picture 3"/>
          <p:cNvPicPr>
            <a:picLocks noChangeAspect="1" noChangeArrowheads="1"/>
          </p:cNvPicPr>
          <p:nvPr/>
        </p:nvPicPr>
        <p:blipFill>
          <a:blip r:embed="rId4"/>
          <a:srcRect/>
          <a:stretch>
            <a:fillRect/>
          </a:stretch>
        </p:blipFill>
        <p:spPr bwMode="auto">
          <a:xfrm>
            <a:off x="419101" y="1511300"/>
            <a:ext cx="4394200" cy="46990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441700" y="698499"/>
            <a:ext cx="8216900" cy="444501"/>
          </a:xfrm>
        </p:spPr>
        <p:txBody>
          <a:bodyPr>
            <a:normAutofit fontScale="90000"/>
          </a:bodyPr>
          <a:lstStyle/>
          <a:p>
            <a:pPr algn="ctr"/>
            <a:r>
              <a:rPr lang="fr-FR" b="1" i="1" u="sng" cap="none" dirty="0">
                <a:solidFill>
                  <a:schemeClr val="bg1"/>
                </a:solidFill>
              </a:rPr>
              <a:t>L  astronomie</a:t>
            </a:r>
            <a:endParaRPr lang="fr-FR" b="1" i="1" u="sng" cap="none" dirty="0"/>
          </a:p>
        </p:txBody>
      </p:sp>
      <p:sp>
        <p:nvSpPr>
          <p:cNvPr id="6" name="Espace réservé du contenu 5"/>
          <p:cNvSpPr>
            <a:spLocks noGrp="1"/>
          </p:cNvSpPr>
          <p:nvPr>
            <p:ph idx="1"/>
          </p:nvPr>
        </p:nvSpPr>
        <p:spPr>
          <a:xfrm>
            <a:off x="812800" y="1511300"/>
            <a:ext cx="10693400" cy="4707385"/>
          </a:xfrm>
        </p:spPr>
        <p:txBody>
          <a:bodyPr/>
          <a:lstStyle/>
          <a:p>
            <a:r>
              <a:rPr lang="fr-FR" dirty="0">
                <a:solidFill>
                  <a:schemeClr val="bg1"/>
                </a:solidFill>
              </a:rPr>
              <a:t>Au 16e siècle, remettant en cause le système admis par le grec </a:t>
            </a:r>
            <a:r>
              <a:rPr lang="fr-FR" b="1" dirty="0">
                <a:solidFill>
                  <a:schemeClr val="bg1"/>
                </a:solidFill>
              </a:rPr>
              <a:t>Ptolémée</a:t>
            </a:r>
            <a:r>
              <a:rPr lang="fr-FR" dirty="0">
                <a:solidFill>
                  <a:schemeClr val="bg1"/>
                </a:solidFill>
              </a:rPr>
              <a:t> et par la Bible, le polonais </a:t>
            </a:r>
            <a:r>
              <a:rPr lang="fr-FR" b="1" dirty="0">
                <a:solidFill>
                  <a:schemeClr val="bg1"/>
                </a:solidFill>
              </a:rPr>
              <a:t>Copernic</a:t>
            </a:r>
            <a:r>
              <a:rPr lang="fr-FR" dirty="0">
                <a:solidFill>
                  <a:schemeClr val="bg1"/>
                </a:solidFill>
              </a:rPr>
              <a:t> établit que </a:t>
            </a:r>
            <a:r>
              <a:rPr lang="fr-FR" i="1" dirty="0">
                <a:solidFill>
                  <a:schemeClr val="accent6">
                    <a:lumMod val="75000"/>
                  </a:schemeClr>
                </a:solidFill>
              </a:rPr>
              <a:t>la terre tournait autour du soleil, et non l'inverse.</a:t>
            </a:r>
          </a:p>
          <a:p>
            <a:endParaRPr lang="fr-FR" dirty="0">
              <a:solidFill>
                <a:srgbClr val="FF0000"/>
              </a:solidFill>
            </a:endParaRPr>
          </a:p>
          <a:p>
            <a:r>
              <a:rPr lang="fr-FR" dirty="0">
                <a:solidFill>
                  <a:schemeClr val="bg1"/>
                </a:solidFill>
              </a:rPr>
              <a:t>Au siècle suivant, l'italien </a:t>
            </a:r>
            <a:r>
              <a:rPr lang="fr-FR" b="1" dirty="0">
                <a:solidFill>
                  <a:schemeClr val="bg1"/>
                </a:solidFill>
              </a:rPr>
              <a:t>Galilée </a:t>
            </a:r>
            <a:r>
              <a:rPr lang="fr-FR" dirty="0">
                <a:solidFill>
                  <a:schemeClr val="bg1"/>
                </a:solidFill>
              </a:rPr>
              <a:t>reprit ses travaux, créa en 1609 sa première lunette astronomique et, après avoir observé les astres, confirma le système copernicien : </a:t>
            </a:r>
          </a:p>
          <a:p>
            <a:r>
              <a:rPr lang="fr-FR" b="1" dirty="0">
                <a:solidFill>
                  <a:srgbClr val="FF0000"/>
                </a:solidFill>
              </a:rPr>
              <a:t>le soleil, affirma-t-il était bien au centre du système solaire et non la terre, contrairement à ce que soutenait l'Église depuis des siècles.</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D0540CC-9BD7-48DA-9764-BF35DC220C4E}"/>
              </a:ext>
            </a:extLst>
          </p:cNvPr>
          <p:cNvSpPr>
            <a:spLocks noGrp="1"/>
          </p:cNvSpPr>
          <p:nvPr>
            <p:ph type="title"/>
          </p:nvPr>
        </p:nvSpPr>
        <p:spPr/>
        <p:txBody>
          <a:bodyPr>
            <a:normAutofit/>
          </a:bodyPr>
          <a:lstStyle/>
          <a:p>
            <a:r>
              <a:rPr lang="fr-FR" sz="2800" cap="none" dirty="0">
                <a:solidFill>
                  <a:schemeClr val="bg1"/>
                </a:solidFill>
              </a:rPr>
              <a:t>Les moyens de diffusion de ces nouveaux savoirs</a:t>
            </a:r>
            <a:endParaRPr lang="fr-MA" sz="2800" cap="none" dirty="0">
              <a:solidFill>
                <a:schemeClr val="bg1"/>
              </a:solidFill>
            </a:endParaRPr>
          </a:p>
        </p:txBody>
      </p:sp>
      <p:sp>
        <p:nvSpPr>
          <p:cNvPr id="3" name="Espace réservé du contenu 2">
            <a:extLst>
              <a:ext uri="{FF2B5EF4-FFF2-40B4-BE49-F238E27FC236}">
                <a16:creationId xmlns="" xmlns:a16="http://schemas.microsoft.com/office/drawing/2014/main" id="{2E2E7AF9-5AE7-4191-A705-CF872D9A01BC}"/>
              </a:ext>
            </a:extLst>
          </p:cNvPr>
          <p:cNvSpPr>
            <a:spLocks noGrp="1"/>
          </p:cNvSpPr>
          <p:nvPr>
            <p:ph idx="1"/>
          </p:nvPr>
        </p:nvSpPr>
        <p:spPr/>
        <p:txBody>
          <a:bodyPr/>
          <a:lstStyle/>
          <a:p>
            <a:r>
              <a:rPr lang="fr-FR" dirty="0">
                <a:solidFill>
                  <a:schemeClr val="bg1"/>
                </a:solidFill>
              </a:rPr>
              <a:t>Toutes ces connaissances purent se diffuser rapidement grâce à l'imprimerie, </a:t>
            </a:r>
            <a:r>
              <a:rPr lang="fr-FR" dirty="0" err="1">
                <a:solidFill>
                  <a:schemeClr val="bg1"/>
                </a:solidFill>
              </a:rPr>
              <a:t>ré-inventée</a:t>
            </a:r>
            <a:r>
              <a:rPr lang="fr-FR" dirty="0">
                <a:solidFill>
                  <a:schemeClr val="bg1"/>
                </a:solidFill>
              </a:rPr>
              <a:t> </a:t>
            </a:r>
            <a:r>
              <a:rPr lang="fr-FR" dirty="0">
                <a:solidFill>
                  <a:srgbClr val="FF0000"/>
                </a:solidFill>
              </a:rPr>
              <a:t>(elle existait en Asie) </a:t>
            </a:r>
            <a:r>
              <a:rPr lang="fr-FR" dirty="0">
                <a:solidFill>
                  <a:schemeClr val="bg1"/>
                </a:solidFill>
              </a:rPr>
              <a:t>et techniquement améliorée par l'allemand </a:t>
            </a:r>
            <a:r>
              <a:rPr lang="fr-FR" b="1" dirty="0">
                <a:solidFill>
                  <a:schemeClr val="bg1"/>
                </a:solidFill>
              </a:rPr>
              <a:t>Gutenberg</a:t>
            </a:r>
            <a:r>
              <a:rPr lang="fr-FR" dirty="0">
                <a:solidFill>
                  <a:schemeClr val="bg1"/>
                </a:solidFill>
              </a:rPr>
              <a:t> au 15e siècle. </a:t>
            </a:r>
          </a:p>
          <a:p>
            <a:endParaRPr lang="fr-FR" dirty="0">
              <a:solidFill>
                <a:schemeClr val="bg1"/>
              </a:solidFill>
            </a:endParaRPr>
          </a:p>
          <a:p>
            <a:r>
              <a:rPr lang="fr-FR" dirty="0">
                <a:solidFill>
                  <a:schemeClr val="bg1"/>
                </a:solidFill>
              </a:rPr>
              <a:t>De plus, à travers l'Europe entière, les savants se mirent à s'écrire pour partager leurs découvertes, de nouveaux lieux de savoir virent le jour, les académies (ouverture de l'Académie royale des sciences en 1666 par Louis XIV en France) dans lesquelles les savants se réunissaient pour échanger les résultats de leurs recherches, ainsi que de nouveaux journaux (à l'image du Journal des savants en France).</a:t>
            </a:r>
            <a:endParaRPr lang="fr-MA" dirty="0">
              <a:solidFill>
                <a:schemeClr val="bg1"/>
              </a:solidFill>
            </a:endParaRPr>
          </a:p>
        </p:txBody>
      </p:sp>
    </p:spTree>
    <p:extLst>
      <p:ext uri="{BB962C8B-B14F-4D97-AF65-F5344CB8AC3E}">
        <p14:creationId xmlns:p14="http://schemas.microsoft.com/office/powerpoint/2010/main" val="1408303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7E7DDA2-A34D-43B3-A2F2-35E5D3AD5D83}"/>
              </a:ext>
            </a:extLst>
          </p:cNvPr>
          <p:cNvSpPr>
            <a:spLocks noGrp="1"/>
          </p:cNvSpPr>
          <p:nvPr>
            <p:ph type="title"/>
          </p:nvPr>
        </p:nvSpPr>
        <p:spPr/>
        <p:txBody>
          <a:bodyPr>
            <a:normAutofit fontScale="90000"/>
          </a:bodyPr>
          <a:lstStyle/>
          <a:p>
            <a:r>
              <a:rPr lang="fr-FR" dirty="0">
                <a:solidFill>
                  <a:schemeClr val="bg1"/>
                </a:solidFill>
              </a:rPr>
              <a:t>L'Église, hostile à cette révolution scientifique</a:t>
            </a:r>
            <a:br>
              <a:rPr lang="fr-FR" dirty="0">
                <a:solidFill>
                  <a:schemeClr val="bg1"/>
                </a:solidFill>
              </a:rPr>
            </a:br>
            <a:endParaRPr lang="fr-MA" dirty="0">
              <a:solidFill>
                <a:schemeClr val="bg1"/>
              </a:solidFill>
            </a:endParaRPr>
          </a:p>
        </p:txBody>
      </p:sp>
      <p:sp>
        <p:nvSpPr>
          <p:cNvPr id="3" name="Espace réservé du contenu 2">
            <a:extLst>
              <a:ext uri="{FF2B5EF4-FFF2-40B4-BE49-F238E27FC236}">
                <a16:creationId xmlns="" xmlns:a16="http://schemas.microsoft.com/office/drawing/2014/main" id="{DAFF24C0-F16F-44B7-84BC-46612F3F7BF6}"/>
              </a:ext>
            </a:extLst>
          </p:cNvPr>
          <p:cNvSpPr>
            <a:spLocks noGrp="1"/>
          </p:cNvSpPr>
          <p:nvPr>
            <p:ph idx="1"/>
          </p:nvPr>
        </p:nvSpPr>
        <p:spPr/>
        <p:txBody>
          <a:bodyPr>
            <a:normAutofit fontScale="92500" lnSpcReduction="10000"/>
          </a:bodyPr>
          <a:lstStyle/>
          <a:p>
            <a:r>
              <a:rPr lang="fr-FR" dirty="0">
                <a:solidFill>
                  <a:schemeClr val="bg1"/>
                </a:solidFill>
              </a:rPr>
              <a:t>Ces savants ne jouissaient pas de l'entière liberté d'exprimer leur pensée. En contredisant la Bible ils s'exposèrent aux critiques de l'Église et à de sévères punitions </a:t>
            </a:r>
          </a:p>
          <a:p>
            <a:endParaRPr lang="fr-FR" dirty="0">
              <a:solidFill>
                <a:schemeClr val="bg1"/>
              </a:solidFill>
            </a:endParaRPr>
          </a:p>
          <a:p>
            <a:pPr marL="0" indent="0">
              <a:buNone/>
            </a:pPr>
            <a:r>
              <a:rPr lang="fr-FR" dirty="0">
                <a:solidFill>
                  <a:schemeClr val="bg1"/>
                </a:solidFill>
              </a:rPr>
              <a:t>    En 1600, </a:t>
            </a:r>
            <a:r>
              <a:rPr lang="fr-FR" b="1" dirty="0" err="1">
                <a:solidFill>
                  <a:schemeClr val="bg1"/>
                </a:solidFill>
              </a:rPr>
              <a:t>Giodano</a:t>
            </a:r>
            <a:r>
              <a:rPr lang="fr-FR" b="1" dirty="0">
                <a:solidFill>
                  <a:schemeClr val="bg1"/>
                </a:solidFill>
              </a:rPr>
              <a:t> Bruno </a:t>
            </a:r>
            <a:r>
              <a:rPr lang="fr-FR" dirty="0">
                <a:solidFill>
                  <a:schemeClr val="bg1"/>
                </a:solidFill>
              </a:rPr>
              <a:t>fut condamné au bûcher par l'Église catholique pour avoir affirmé que l</a:t>
            </a:r>
            <a:r>
              <a:rPr lang="fr-FR" dirty="0">
                <a:solidFill>
                  <a:schemeClr val="accent6">
                    <a:lumMod val="75000"/>
                  </a:schemeClr>
                </a:solidFill>
              </a:rPr>
              <a:t>e soleil n'était pas au centre de l'univers et n'était en fait qu'une petite étoile perdue parmi d'autres dans un univers infini.</a:t>
            </a:r>
          </a:p>
          <a:p>
            <a:pPr marL="0" indent="0">
              <a:buNone/>
            </a:pPr>
            <a:r>
              <a:rPr lang="fr-FR" dirty="0">
                <a:solidFill>
                  <a:schemeClr val="bg1"/>
                </a:solidFill>
              </a:rPr>
              <a:t>   - En 1616, les livres de</a:t>
            </a:r>
            <a:r>
              <a:rPr lang="fr-FR" b="1" i="1" dirty="0">
                <a:solidFill>
                  <a:schemeClr val="bg1"/>
                </a:solidFill>
              </a:rPr>
              <a:t> Copernic </a:t>
            </a:r>
            <a:r>
              <a:rPr lang="fr-FR" dirty="0">
                <a:solidFill>
                  <a:schemeClr val="bg1"/>
                </a:solidFill>
              </a:rPr>
              <a:t>furent mis à l'Index. L'Index était une liste d'ouvrages jugés immoraux et contraire à la doctrine de l'Église par l'Église elle-même et interdits aux catholiques.</a:t>
            </a:r>
          </a:p>
          <a:p>
            <a:pPr marL="0" indent="0">
              <a:buNone/>
            </a:pPr>
            <a:r>
              <a:rPr lang="fr-FR" dirty="0">
                <a:solidFill>
                  <a:schemeClr val="bg1"/>
                </a:solidFill>
              </a:rPr>
              <a:t>     En 1633, </a:t>
            </a:r>
            <a:r>
              <a:rPr lang="fr-FR" b="1" i="1" dirty="0">
                <a:solidFill>
                  <a:schemeClr val="bg1"/>
                </a:solidFill>
              </a:rPr>
              <a:t>Galilée </a:t>
            </a:r>
            <a:r>
              <a:rPr lang="fr-FR" dirty="0">
                <a:solidFill>
                  <a:schemeClr val="bg1"/>
                </a:solidFill>
              </a:rPr>
              <a:t>fut condamné par le Saint Office (institution chargée de veiller au respect de la doctrine et de la foi catholique) au cours d'un procès durant lequel il fut obligé à remettre en cause ses affirmations sur la place de la Terre dans le système solaire sous la menace de la torture.</a:t>
            </a:r>
            <a:endParaRPr lang="fr-MA" dirty="0">
              <a:solidFill>
                <a:schemeClr val="bg1"/>
              </a:solidFill>
            </a:endParaRPr>
          </a:p>
        </p:txBody>
      </p:sp>
    </p:spTree>
    <p:extLst>
      <p:ext uri="{BB962C8B-B14F-4D97-AF65-F5344CB8AC3E}">
        <p14:creationId xmlns:p14="http://schemas.microsoft.com/office/powerpoint/2010/main" val="3736927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65533E1-661D-48A1-8B29-8672EC3C1D51}"/>
              </a:ext>
            </a:extLst>
          </p:cNvPr>
          <p:cNvSpPr>
            <a:spLocks noGrp="1"/>
          </p:cNvSpPr>
          <p:nvPr>
            <p:ph type="title"/>
          </p:nvPr>
        </p:nvSpPr>
        <p:spPr/>
        <p:txBody>
          <a:bodyPr/>
          <a:lstStyle/>
          <a:p>
            <a:endParaRPr lang="fr-MA"/>
          </a:p>
        </p:txBody>
      </p:sp>
      <p:pic>
        <p:nvPicPr>
          <p:cNvPr id="4098" name="Picture 2" descr="Carte N°222-223 L'Europe dans la 2ème moitié du 17ème Siècle et L'Europe au 18ème siècle - Jélidée">
            <a:extLst>
              <a:ext uri="{FF2B5EF4-FFF2-40B4-BE49-F238E27FC236}">
                <a16:creationId xmlns="" xmlns:a16="http://schemas.microsoft.com/office/drawing/2014/main" id="{6C427994-1291-4557-9349-748D851D9C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7564"/>
      </p:ext>
    </p:extLst>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A8BD909-F4E1-446F-8BCA-C6E2CBD87537}"/>
              </a:ext>
            </a:extLst>
          </p:cNvPr>
          <p:cNvSpPr>
            <a:spLocks noGrp="1"/>
          </p:cNvSpPr>
          <p:nvPr>
            <p:ph idx="1"/>
          </p:nvPr>
        </p:nvSpPr>
        <p:spPr>
          <a:xfrm>
            <a:off x="304799" y="1603512"/>
            <a:ext cx="11661913" cy="4969565"/>
          </a:xfrm>
        </p:spPr>
        <p:txBody>
          <a:bodyPr>
            <a:normAutofit fontScale="92500" lnSpcReduction="10000"/>
          </a:bodyPr>
          <a:lstStyle/>
          <a:p>
            <a:endParaRPr lang="fr-FR" dirty="0">
              <a:solidFill>
                <a:schemeClr val="bg1"/>
              </a:solidFill>
            </a:endParaRPr>
          </a:p>
          <a:p>
            <a:r>
              <a:rPr lang="fr-FR" sz="2600" dirty="0">
                <a:solidFill>
                  <a:schemeClr val="bg1"/>
                </a:solidFill>
              </a:rPr>
              <a:t>La cavalerie était l'arme prépondérante sur les champs de bataille. Depuis Alexandre le Grand, cette arme sert à mener des assauts sur les flancs ou les arrières de l'ennemi, tandis que l'infanterie manœuvre de front, en masses compactes et lentes.</a:t>
            </a:r>
          </a:p>
          <a:p>
            <a:pPr marL="0" indent="0">
              <a:buNone/>
            </a:pPr>
            <a:r>
              <a:rPr lang="fr-FR" dirty="0">
                <a:solidFill>
                  <a:schemeClr val="bg1"/>
                </a:solidFill>
              </a:rPr>
              <a:t>  </a:t>
            </a:r>
          </a:p>
          <a:p>
            <a:pPr marL="0" indent="0">
              <a:buNone/>
            </a:pPr>
            <a:endParaRPr lang="fr-FR" dirty="0">
              <a:solidFill>
                <a:schemeClr val="bg1"/>
              </a:solidFill>
            </a:endParaRPr>
          </a:p>
          <a:p>
            <a:pPr marL="0" indent="0">
              <a:buNone/>
            </a:pPr>
            <a:endParaRPr lang="fr-FR" dirty="0">
              <a:solidFill>
                <a:schemeClr val="bg1"/>
              </a:solidFill>
            </a:endParaRPr>
          </a:p>
          <a:p>
            <a:pPr marL="0" indent="0">
              <a:buNone/>
            </a:pPr>
            <a:endParaRPr lang="fr-FR" dirty="0">
              <a:solidFill>
                <a:schemeClr val="bg1"/>
              </a:solidFill>
            </a:endParaRPr>
          </a:p>
          <a:p>
            <a:pPr marL="0" indent="0">
              <a:buNone/>
            </a:pPr>
            <a:r>
              <a:rPr lang="fr-FR" dirty="0">
                <a:solidFill>
                  <a:schemeClr val="accent6">
                    <a:lumMod val="50000"/>
                  </a:schemeClr>
                </a:solidFill>
                <a:latin typeface="Calibri" panose="020F0502020204030204" pitchFamily="34" charset="0"/>
              </a:rPr>
              <a:t>Cavalerie</a:t>
            </a:r>
            <a:r>
              <a:rPr lang="fr-FR" dirty="0">
                <a:solidFill>
                  <a:schemeClr val="bg1"/>
                </a:solidFill>
                <a:latin typeface="Calibri" panose="020F0502020204030204" pitchFamily="34" charset="0"/>
              </a:rPr>
              <a:t> :   l'arme des militaires ou des guerriers qui combattent à cheval</a:t>
            </a:r>
          </a:p>
          <a:p>
            <a:pPr marL="0" indent="0">
              <a:buNone/>
            </a:pPr>
            <a:r>
              <a:rPr lang="fr-FR" dirty="0">
                <a:solidFill>
                  <a:schemeClr val="accent6">
                    <a:lumMod val="50000"/>
                  </a:schemeClr>
                </a:solidFill>
                <a:latin typeface="Calibri" panose="020F0502020204030204" pitchFamily="34" charset="0"/>
              </a:rPr>
              <a:t>Infanterie</a:t>
            </a:r>
            <a:r>
              <a:rPr lang="fr-FR" dirty="0">
                <a:solidFill>
                  <a:schemeClr val="bg1"/>
                </a:solidFill>
                <a:latin typeface="Calibri" panose="020F0502020204030204" pitchFamily="34" charset="0"/>
              </a:rPr>
              <a:t> :  l'ensemble des unités militaires qui combattent à pied, le soldat étant appelé fantassin</a:t>
            </a:r>
            <a:endParaRPr lang="fr-MA" dirty="0">
              <a:solidFill>
                <a:schemeClr val="bg1"/>
              </a:solidFill>
              <a:latin typeface="Calibri" panose="020F0502020204030204" pitchFamily="34" charset="0"/>
            </a:endParaRPr>
          </a:p>
          <a:p>
            <a:pPr marL="0" indent="0">
              <a:buNone/>
            </a:pPr>
            <a:r>
              <a:rPr lang="fr-MA" dirty="0">
                <a:solidFill>
                  <a:schemeClr val="accent6">
                    <a:lumMod val="50000"/>
                  </a:schemeClr>
                </a:solidFill>
                <a:latin typeface="Calibri" panose="020F0502020204030204" pitchFamily="34" charset="0"/>
              </a:rPr>
              <a:t>Front</a:t>
            </a:r>
            <a:r>
              <a:rPr lang="fr-MA" dirty="0">
                <a:solidFill>
                  <a:schemeClr val="bg1"/>
                </a:solidFill>
                <a:latin typeface="Calibri" panose="020F0502020204030204" pitchFamily="34" charset="0"/>
              </a:rPr>
              <a:t> : ( militaire) </a:t>
            </a:r>
            <a:r>
              <a:rPr lang="fr-FR" dirty="0">
                <a:solidFill>
                  <a:schemeClr val="bg1"/>
                </a:solidFill>
                <a:latin typeface="Calibri" panose="020F0502020204030204" pitchFamily="34" charset="0"/>
              </a:rPr>
              <a:t>Ligne des troupes qui sont devant l’ennemi.</a:t>
            </a:r>
          </a:p>
          <a:p>
            <a:pPr marL="0" indent="0">
              <a:buNone/>
            </a:pPr>
            <a:r>
              <a:rPr lang="fr-FR" dirty="0">
                <a:solidFill>
                  <a:schemeClr val="accent6">
                    <a:lumMod val="50000"/>
                  </a:schemeClr>
                </a:solidFill>
                <a:latin typeface="Calibri" panose="020F0502020204030204" pitchFamily="34" charset="0"/>
              </a:rPr>
              <a:t>Flanc </a:t>
            </a:r>
            <a:r>
              <a:rPr lang="fr-FR" dirty="0">
                <a:solidFill>
                  <a:schemeClr val="bg1"/>
                </a:solidFill>
                <a:latin typeface="Calibri" panose="020F0502020204030204" pitchFamily="34" charset="0"/>
              </a:rPr>
              <a:t>: Chacune des parties latérales du corps de l’homme ou des animaux, qui est depuis le défaut des côtes jusqu’aux hanches.</a:t>
            </a:r>
          </a:p>
          <a:p>
            <a:pPr marL="0" indent="0">
              <a:buNone/>
            </a:pPr>
            <a:endParaRPr lang="fr-FR" dirty="0">
              <a:solidFill>
                <a:schemeClr val="bg1"/>
              </a:solidFill>
              <a:latin typeface="Calibri" panose="020F0502020204030204" pitchFamily="34" charset="0"/>
            </a:endParaRPr>
          </a:p>
        </p:txBody>
      </p:sp>
      <p:sp>
        <p:nvSpPr>
          <p:cNvPr id="4" name="Rectangle 3">
            <a:extLst>
              <a:ext uri="{FF2B5EF4-FFF2-40B4-BE49-F238E27FC236}">
                <a16:creationId xmlns="" xmlns:a16="http://schemas.microsoft.com/office/drawing/2014/main" id="{74F3DFB6-3B15-4C24-AA28-0E8A8BD4EE2A}"/>
              </a:ext>
            </a:extLst>
          </p:cNvPr>
          <p:cNvSpPr/>
          <p:nvPr/>
        </p:nvSpPr>
        <p:spPr>
          <a:xfrm>
            <a:off x="4036895" y="680182"/>
            <a:ext cx="2289409" cy="707886"/>
          </a:xfrm>
          <a:prstGeom prst="rect">
            <a:avLst/>
          </a:prstGeom>
          <a:noFill/>
        </p:spPr>
        <p:txBody>
          <a:bodyPr wrap="none" lIns="91440" tIns="45720" rIns="91440" bIns="45720">
            <a:spAutoFit/>
          </a:bodyPr>
          <a:lstStyle/>
          <a:p>
            <a:pPr algn="ctr"/>
            <a:r>
              <a:rPr lang="fr-MA"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Origine :</a:t>
            </a:r>
          </a:p>
        </p:txBody>
      </p:sp>
    </p:spTree>
    <p:extLst>
      <p:ext uri="{BB962C8B-B14F-4D97-AF65-F5344CB8AC3E}">
        <p14:creationId xmlns:p14="http://schemas.microsoft.com/office/powerpoint/2010/main" val="177671496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4A580091-4D4F-44F5-A269-8D3E02C9AB30}"/>
              </a:ext>
            </a:extLst>
          </p:cNvPr>
          <p:cNvSpPr>
            <a:spLocks noGrp="1"/>
          </p:cNvSpPr>
          <p:nvPr>
            <p:ph idx="1"/>
          </p:nvPr>
        </p:nvSpPr>
        <p:spPr>
          <a:xfrm>
            <a:off x="172279" y="1497496"/>
            <a:ext cx="11333922" cy="5128591"/>
          </a:xfrm>
        </p:spPr>
        <p:txBody>
          <a:bodyPr/>
          <a:lstStyle/>
          <a:p>
            <a:r>
              <a:rPr lang="fr-FR" dirty="0">
                <a:solidFill>
                  <a:schemeClr val="bg1"/>
                </a:solidFill>
              </a:rPr>
              <a:t> C'est entre le IIIème et IVème siècle que la cavalerie reprit de l'importance, à tel point qu'en 500 certains stratèges songent à supprimer purement et simplement l'infanterie.</a:t>
            </a:r>
          </a:p>
          <a:p>
            <a:endParaRPr lang="fr-FR" dirty="0">
              <a:solidFill>
                <a:schemeClr val="bg1"/>
              </a:solidFill>
            </a:endParaRPr>
          </a:p>
          <a:p>
            <a:r>
              <a:rPr lang="fr-FR" dirty="0">
                <a:solidFill>
                  <a:schemeClr val="bg1"/>
                </a:solidFill>
              </a:rPr>
              <a:t>au long du Moyen-Âge, la cavalerie devient la reine des batailles, avec le développement de la ''chevalerie'' et des armures lourdes.</a:t>
            </a:r>
          </a:p>
          <a:p>
            <a:endParaRPr lang="fr-FR" dirty="0">
              <a:solidFill>
                <a:schemeClr val="bg1"/>
              </a:solidFill>
            </a:endParaRPr>
          </a:p>
          <a:p>
            <a:r>
              <a:rPr lang="fr-FR" dirty="0">
                <a:solidFill>
                  <a:schemeClr val="bg1"/>
                </a:solidFill>
              </a:rPr>
              <a:t> Les batailles de cette période se résumaient le plus souvent à  :</a:t>
            </a:r>
          </a:p>
          <a:p>
            <a:endParaRPr lang="fr-FR" dirty="0">
              <a:solidFill>
                <a:schemeClr val="bg1"/>
              </a:solidFill>
            </a:endParaRPr>
          </a:p>
          <a:p>
            <a:pPr>
              <a:buFont typeface="Wingdings" panose="05000000000000000000" pitchFamily="2" charset="2"/>
              <a:buChar char="q"/>
            </a:pPr>
            <a:r>
              <a:rPr lang="fr-FR" dirty="0">
                <a:solidFill>
                  <a:schemeClr val="accent6">
                    <a:lumMod val="75000"/>
                  </a:schemeClr>
                </a:solidFill>
              </a:rPr>
              <a:t> un échange de tirs d'arme de jets (arcs ou arbalètes)</a:t>
            </a:r>
          </a:p>
          <a:p>
            <a:pPr>
              <a:buFont typeface="Wingdings" panose="05000000000000000000" pitchFamily="2" charset="2"/>
              <a:buChar char="q"/>
            </a:pPr>
            <a:r>
              <a:rPr lang="fr-FR" dirty="0">
                <a:solidFill>
                  <a:schemeClr val="accent6">
                    <a:lumMod val="75000"/>
                  </a:schemeClr>
                </a:solidFill>
              </a:rPr>
              <a:t> une charge de cavalerie cuirassée, étant une arme coûteuse à entretenir et à entraîner, seules les puissants royaumes d'alors peuvent se permettre de l'avoir dans ses rangs.</a:t>
            </a:r>
            <a:endParaRPr lang="fr-MA" dirty="0">
              <a:solidFill>
                <a:schemeClr val="accent6">
                  <a:lumMod val="75000"/>
                </a:schemeClr>
              </a:solidFill>
            </a:endParaRPr>
          </a:p>
        </p:txBody>
      </p:sp>
    </p:spTree>
    <p:extLst>
      <p:ext uri="{BB962C8B-B14F-4D97-AF65-F5344CB8AC3E}">
        <p14:creationId xmlns:p14="http://schemas.microsoft.com/office/powerpoint/2010/main" val="3863488037"/>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9B646F2F-8BE6-4845-A666-E50A713928F2}"/>
              </a:ext>
            </a:extLst>
          </p:cNvPr>
          <p:cNvSpPr>
            <a:spLocks noGrp="1"/>
          </p:cNvSpPr>
          <p:nvPr>
            <p:ph idx="1"/>
          </p:nvPr>
        </p:nvSpPr>
        <p:spPr>
          <a:xfrm>
            <a:off x="487570" y="1447799"/>
            <a:ext cx="11082130" cy="5143501"/>
          </a:xfrm>
        </p:spPr>
        <p:txBody>
          <a:bodyPr>
            <a:normAutofit lnSpcReduction="10000"/>
          </a:bodyPr>
          <a:lstStyle/>
          <a:p>
            <a:pPr marL="0" indent="0">
              <a:buNone/>
            </a:pPr>
            <a:r>
              <a:rPr lang="fr-MA" sz="1800" b="1" u="sng" dirty="0">
                <a:solidFill>
                  <a:schemeClr val="tx2">
                    <a:lumMod val="10000"/>
                  </a:schemeClr>
                </a:solidFill>
              </a:rPr>
              <a:t>L’infanterie : </a:t>
            </a:r>
          </a:p>
          <a:p>
            <a:pPr marL="0" indent="0">
              <a:buNone/>
            </a:pPr>
            <a:r>
              <a:rPr lang="fr-MA" sz="1800" dirty="0">
                <a:solidFill>
                  <a:schemeClr val="bg1"/>
                </a:solidFill>
              </a:rPr>
              <a:t>Développement des canons à main : </a:t>
            </a:r>
            <a:r>
              <a:rPr lang="fr-MA" sz="1800" dirty="0">
                <a:solidFill>
                  <a:srgbClr val="FF0000"/>
                </a:solidFill>
              </a:rPr>
              <a:t>Les couleuvrines </a:t>
            </a:r>
            <a:r>
              <a:rPr lang="fr-MA" sz="1800" dirty="0">
                <a:solidFill>
                  <a:schemeClr val="bg1"/>
                </a:solidFill>
              </a:rPr>
              <a:t>qui permettent de tirer des boulets de pierre ou de métal</a:t>
            </a:r>
          </a:p>
          <a:p>
            <a:pPr marL="0" indent="0">
              <a:buNone/>
            </a:pPr>
            <a:endParaRPr lang="fr-MA" sz="1800" dirty="0">
              <a:solidFill>
                <a:schemeClr val="bg1"/>
              </a:solidFill>
            </a:endParaRPr>
          </a:p>
          <a:p>
            <a:pPr marL="0" indent="0">
              <a:buNone/>
            </a:pPr>
            <a:r>
              <a:rPr lang="fr-MA" sz="1800" dirty="0">
                <a:solidFill>
                  <a:schemeClr val="bg1"/>
                </a:solidFill>
              </a:rPr>
              <a:t> Des l’an 1500, l’arquebuse apparut, En revanche elle présentait quelques inconvénients :</a:t>
            </a:r>
          </a:p>
          <a:p>
            <a:pPr marL="0" indent="0">
              <a:buNone/>
            </a:pPr>
            <a:endParaRPr lang="fr-MA" sz="1800" dirty="0">
              <a:solidFill>
                <a:schemeClr val="bg1"/>
              </a:solidFill>
            </a:endParaRPr>
          </a:p>
          <a:p>
            <a:pPr>
              <a:buFont typeface="Wingdings" panose="05000000000000000000" pitchFamily="2" charset="2"/>
              <a:buChar char="q"/>
            </a:pPr>
            <a:r>
              <a:rPr lang="fr-MA" sz="1800" dirty="0">
                <a:solidFill>
                  <a:schemeClr val="bg1"/>
                </a:solidFill>
              </a:rPr>
              <a:t>                      Faible cadence de tir </a:t>
            </a:r>
          </a:p>
          <a:p>
            <a:pPr>
              <a:buFont typeface="Wingdings" panose="05000000000000000000" pitchFamily="2" charset="2"/>
              <a:buChar char="q"/>
            </a:pPr>
            <a:r>
              <a:rPr lang="fr-MA" sz="1800" dirty="0">
                <a:solidFill>
                  <a:schemeClr val="bg1"/>
                </a:solidFill>
              </a:rPr>
              <a:t>                      Vitesse d’échauffement </a:t>
            </a:r>
          </a:p>
          <a:p>
            <a:pPr>
              <a:buFont typeface="Wingdings" panose="05000000000000000000" pitchFamily="2" charset="2"/>
              <a:buChar char="q"/>
            </a:pPr>
            <a:endParaRPr lang="fr-MA" sz="1800" dirty="0">
              <a:solidFill>
                <a:schemeClr val="bg1"/>
              </a:solidFill>
            </a:endParaRPr>
          </a:p>
          <a:p>
            <a:pPr marL="0" indent="0">
              <a:buNone/>
            </a:pPr>
            <a:r>
              <a:rPr lang="fr-FR" sz="1800" dirty="0">
                <a:solidFill>
                  <a:schemeClr val="bg1"/>
                </a:solidFill>
              </a:rPr>
              <a:t> Au XVIIème siècle, l'infanterie se divise en 3 types différents : </a:t>
            </a:r>
            <a:r>
              <a:rPr lang="fr-FR" sz="1800" dirty="0">
                <a:solidFill>
                  <a:srgbClr val="FF0000"/>
                </a:solidFill>
              </a:rPr>
              <a:t>le piquier</a:t>
            </a:r>
            <a:r>
              <a:rPr lang="fr-FR" sz="1800" dirty="0">
                <a:solidFill>
                  <a:schemeClr val="bg1"/>
                </a:solidFill>
              </a:rPr>
              <a:t>, </a:t>
            </a:r>
            <a:r>
              <a:rPr lang="fr-FR" sz="1800" dirty="0">
                <a:solidFill>
                  <a:schemeClr val="accent1">
                    <a:lumMod val="75000"/>
                  </a:schemeClr>
                </a:solidFill>
              </a:rPr>
              <a:t>l'arquebusier </a:t>
            </a:r>
            <a:r>
              <a:rPr lang="fr-FR" sz="1800" dirty="0">
                <a:solidFill>
                  <a:schemeClr val="bg1"/>
                </a:solidFill>
              </a:rPr>
              <a:t>et le </a:t>
            </a:r>
            <a:r>
              <a:rPr lang="fr-FR" sz="1800" b="1" dirty="0">
                <a:solidFill>
                  <a:schemeClr val="accent1">
                    <a:lumMod val="75000"/>
                  </a:schemeClr>
                </a:solidFill>
              </a:rPr>
              <a:t>mousquetaire.</a:t>
            </a:r>
          </a:p>
          <a:p>
            <a:pPr marL="0" indent="0">
              <a:buFont typeface="Wingdings" pitchFamily="2" charset="2"/>
              <a:buChar char="Ø"/>
            </a:pPr>
            <a:r>
              <a:rPr lang="fr-FR" sz="1800" dirty="0">
                <a:solidFill>
                  <a:schemeClr val="bg1"/>
                </a:solidFill>
              </a:rPr>
              <a:t>Le fusil à pierre remplace progressivement le mousquetaire à la fin du XVIIe </a:t>
            </a:r>
            <a:r>
              <a:rPr lang="fr-FR" sz="1800" dirty="0" err="1">
                <a:solidFill>
                  <a:schemeClr val="bg1"/>
                </a:solidFill>
              </a:rPr>
              <a:t>siecle</a:t>
            </a:r>
            <a:endParaRPr lang="fr-FR" sz="1800" dirty="0">
              <a:solidFill>
                <a:schemeClr val="bg1"/>
              </a:solidFill>
            </a:endParaRPr>
          </a:p>
          <a:p>
            <a:pPr marL="0" indent="0">
              <a:buFont typeface="Wingdings" pitchFamily="2" charset="2"/>
              <a:buChar char="Ø"/>
            </a:pPr>
            <a:endParaRPr lang="fr-FR" sz="1800" dirty="0">
              <a:solidFill>
                <a:schemeClr val="bg1"/>
              </a:solidFill>
            </a:endParaRPr>
          </a:p>
          <a:p>
            <a:pPr marL="0" indent="0">
              <a:buNone/>
            </a:pPr>
            <a:r>
              <a:rPr lang="fr-MA" sz="1800" b="1" dirty="0">
                <a:solidFill>
                  <a:schemeClr val="accent1">
                    <a:lumMod val="75000"/>
                  </a:schemeClr>
                </a:solidFill>
              </a:rPr>
              <a:t> </a:t>
            </a:r>
            <a:r>
              <a:rPr lang="fr-MA" sz="1800" i="1" u="sng" dirty="0">
                <a:solidFill>
                  <a:schemeClr val="accent6">
                    <a:lumMod val="75000"/>
                  </a:schemeClr>
                </a:solidFill>
              </a:rPr>
              <a:t>Cadence de tir </a:t>
            </a:r>
            <a:r>
              <a:rPr lang="fr-MA" sz="1800" dirty="0">
                <a:solidFill>
                  <a:schemeClr val="accent6">
                    <a:lumMod val="75000"/>
                  </a:schemeClr>
                </a:solidFill>
              </a:rPr>
              <a:t>: </a:t>
            </a:r>
            <a:r>
              <a:rPr lang="fr-MA" sz="1600" dirty="0">
                <a:solidFill>
                  <a:schemeClr val="bg1"/>
                </a:solidFill>
              </a:rPr>
              <a:t>La fréquence a laquelle elle est capable de tirer ses </a:t>
            </a:r>
            <a:r>
              <a:rPr lang="fr-MA" sz="1600" b="1" dirty="0">
                <a:solidFill>
                  <a:schemeClr val="accent1"/>
                </a:solidFill>
              </a:rPr>
              <a:t>munitions </a:t>
            </a:r>
            <a:r>
              <a:rPr lang="fr-MA" sz="1600" dirty="0">
                <a:solidFill>
                  <a:schemeClr val="bg1"/>
                </a:solidFill>
              </a:rPr>
              <a:t>( cartouches, projectiles..)</a:t>
            </a:r>
          </a:p>
          <a:p>
            <a:pPr marL="0" indent="0">
              <a:buNone/>
            </a:pPr>
            <a:r>
              <a:rPr lang="fr-MA" sz="1600" b="1" dirty="0">
                <a:solidFill>
                  <a:schemeClr val="bg1"/>
                </a:solidFill>
              </a:rPr>
              <a:t> </a:t>
            </a:r>
            <a:endParaRPr lang="fr-MA" sz="1600" b="1" dirty="0">
              <a:solidFill>
                <a:schemeClr val="accent1"/>
              </a:solidFill>
            </a:endParaRPr>
          </a:p>
        </p:txBody>
      </p:sp>
      <p:sp>
        <p:nvSpPr>
          <p:cNvPr id="4" name="Rectangle 3"/>
          <p:cNvSpPr/>
          <p:nvPr/>
        </p:nvSpPr>
        <p:spPr>
          <a:xfrm>
            <a:off x="5610895" y="249535"/>
            <a:ext cx="3010761" cy="646331"/>
          </a:xfrm>
          <a:prstGeom prst="rect">
            <a:avLst/>
          </a:prstGeom>
          <a:noFill/>
        </p:spPr>
        <p:txBody>
          <a:bodyPr wrap="none" lIns="91440" tIns="45720" rIns="91440" bIns="45720">
            <a:spAutoFit/>
          </a:bodyPr>
          <a:lstStyle/>
          <a:p>
            <a:pPr algn="ctr"/>
            <a:r>
              <a:rPr lang="fr-MA" sz="36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Innovations :</a:t>
            </a:r>
            <a:endParaRPr lang="fr-FR"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68715594"/>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6E2D86-1D07-4D6C-A2A1-4B8B3A89F43A}"/>
              </a:ext>
            </a:extLst>
          </p:cNvPr>
          <p:cNvSpPr>
            <a:spLocks noGrp="1"/>
          </p:cNvSpPr>
          <p:nvPr>
            <p:ph type="title"/>
          </p:nvPr>
        </p:nvSpPr>
        <p:spPr>
          <a:xfrm>
            <a:off x="1435100" y="1092200"/>
            <a:ext cx="4114800" cy="1600200"/>
          </a:xfrm>
        </p:spPr>
        <p:txBody>
          <a:bodyPr>
            <a:normAutofit/>
          </a:bodyPr>
          <a:lstStyle/>
          <a:p>
            <a:pPr algn="l"/>
            <a:r>
              <a:rPr lang="fr-FR" sz="2400" dirty="0">
                <a:solidFill>
                  <a:schemeClr val="bg1"/>
                </a:solidFill>
              </a:rPr>
              <a:t>Garde française, 1630, sergent, piquier et mousquetaire</a:t>
            </a:r>
            <a:endParaRPr lang="fr-MA" sz="2400" dirty="0">
              <a:solidFill>
                <a:schemeClr val="bg1"/>
              </a:solidFill>
            </a:endParaRPr>
          </a:p>
        </p:txBody>
      </p:sp>
      <p:pic>
        <p:nvPicPr>
          <p:cNvPr id="5" name="Espace réservé du contenu 4" descr="Une image contenant texte&#10;&#10;Description générée avec un niveau de confiance élevé">
            <a:extLst>
              <a:ext uri="{FF2B5EF4-FFF2-40B4-BE49-F238E27FC236}">
                <a16:creationId xmlns="" xmlns:a16="http://schemas.microsoft.com/office/drawing/2014/main" id="{A7DF3DC7-707A-4001-9488-99C14B2A16B3}"/>
              </a:ext>
            </a:extLst>
          </p:cNvPr>
          <p:cNvPicPr>
            <a:picLocks noGrp="1" noChangeAspect="1"/>
          </p:cNvPicPr>
          <p:nvPr>
            <p:ph idx="1"/>
          </p:nvPr>
        </p:nvPicPr>
        <p:blipFill>
          <a:blip r:embed="rId2"/>
          <a:stretch>
            <a:fillRect/>
          </a:stretch>
        </p:blipFill>
        <p:spPr>
          <a:xfrm>
            <a:off x="6457890" y="433387"/>
            <a:ext cx="3967282" cy="54721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Espace réservé du texte 3"/>
          <p:cNvSpPr>
            <a:spLocks noGrp="1"/>
          </p:cNvSpPr>
          <p:nvPr>
            <p:ph type="body" sz="half" idx="2"/>
          </p:nvPr>
        </p:nvSpPr>
        <p:spPr>
          <a:xfrm>
            <a:off x="685800" y="3263901"/>
            <a:ext cx="4114800" cy="2954784"/>
          </a:xfrm>
        </p:spPr>
        <p:txBody>
          <a:bodyPr/>
          <a:lstStyle/>
          <a:p>
            <a:r>
              <a:rPr lang="fr-FR" sz="2000" dirty="0"/>
              <a:t> </a:t>
            </a:r>
            <a:r>
              <a:rPr lang="fr-FR" sz="2000" b="1" u="sng" dirty="0">
                <a:solidFill>
                  <a:schemeClr val="bg1"/>
                </a:solidFill>
              </a:rPr>
              <a:t>Piquier : </a:t>
            </a:r>
            <a:r>
              <a:rPr lang="fr-FR" sz="2000" dirty="0">
                <a:solidFill>
                  <a:schemeClr val="bg1"/>
                </a:solidFill>
              </a:rPr>
              <a:t>homme de pied armé de la </a:t>
            </a:r>
            <a:r>
              <a:rPr lang="fr-FR" sz="2000" dirty="0">
                <a:solidFill>
                  <a:schemeClr val="bg1"/>
                </a:solidFill>
                <a:hlinkClick r:id="rId3"/>
              </a:rPr>
              <a:t>pique</a:t>
            </a:r>
            <a:r>
              <a:rPr lang="fr-FR" sz="2000" dirty="0">
                <a:solidFill>
                  <a:schemeClr val="bg1"/>
                </a:solidFill>
              </a:rPr>
              <a:t>.</a:t>
            </a:r>
            <a:endParaRPr lang="fr-FR" sz="2000" b="1" dirty="0">
              <a:solidFill>
                <a:schemeClr val="bg1"/>
              </a:solidFill>
            </a:endParaRPr>
          </a:p>
          <a:p>
            <a:r>
              <a:rPr lang="fr-FR" sz="2000" b="1" u="sng" dirty="0">
                <a:solidFill>
                  <a:schemeClr val="bg1"/>
                </a:solidFill>
              </a:rPr>
              <a:t>Sergent :</a:t>
            </a:r>
            <a:r>
              <a:rPr lang="fr-FR" sz="2000" dirty="0"/>
              <a:t> </a:t>
            </a:r>
            <a:r>
              <a:rPr lang="fr-FR" sz="2000" dirty="0">
                <a:solidFill>
                  <a:schemeClr val="bg1"/>
                </a:solidFill>
              </a:rPr>
              <a:t>un grade militaire.</a:t>
            </a:r>
            <a:endParaRPr lang="fr-FR" sz="2000" b="1" u="sng" dirty="0">
              <a:solidFill>
                <a:schemeClr val="bg1"/>
              </a:solidFill>
            </a:endParaRPr>
          </a:p>
          <a:p>
            <a:r>
              <a:rPr lang="fr-FR" sz="2000" b="1" u="sng" dirty="0">
                <a:solidFill>
                  <a:schemeClr val="bg1"/>
                </a:solidFill>
              </a:rPr>
              <a:t>Mousquetaire :</a:t>
            </a:r>
            <a:r>
              <a:rPr lang="fr-FR" sz="2000" dirty="0">
                <a:solidFill>
                  <a:schemeClr val="bg1"/>
                </a:solidFill>
              </a:rPr>
              <a:t>un fantassin armé d'un mousquet</a:t>
            </a:r>
            <a:endParaRPr lang="fr-FR" sz="2000" b="1" u="sng" dirty="0">
              <a:solidFill>
                <a:schemeClr val="bg1"/>
              </a:solidFill>
            </a:endParaRPr>
          </a:p>
          <a:p>
            <a:r>
              <a:rPr lang="fr-FR" sz="2000" b="1" u="sng" dirty="0">
                <a:solidFill>
                  <a:schemeClr val="bg1"/>
                </a:solidFill>
              </a:rPr>
              <a:t>Arquebusier:  </a:t>
            </a:r>
            <a:r>
              <a:rPr lang="fr-FR" sz="2000" dirty="0">
                <a:solidFill>
                  <a:schemeClr val="bg1"/>
                </a:solidFill>
              </a:rPr>
              <a:t>Soldat armé d’une arquebuse</a:t>
            </a:r>
          </a:p>
          <a:p>
            <a:endParaRPr lang="fr-FR" b="1" u="sng" dirty="0"/>
          </a:p>
        </p:txBody>
      </p:sp>
    </p:spTree>
    <p:extLst>
      <p:ext uri="{BB962C8B-B14F-4D97-AF65-F5344CB8AC3E}">
        <p14:creationId xmlns:p14="http://schemas.microsoft.com/office/powerpoint/2010/main" val="1541276897"/>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Espace réservé du texte 5"/>
          <p:cNvSpPr>
            <a:spLocks noGrp="1"/>
          </p:cNvSpPr>
          <p:nvPr>
            <p:ph type="body" sz="half" idx="2"/>
          </p:nvPr>
        </p:nvSpPr>
        <p:spPr>
          <a:xfrm>
            <a:off x="482600" y="635000"/>
            <a:ext cx="11290299" cy="6223000"/>
          </a:xfrm>
        </p:spPr>
        <p:txBody>
          <a:bodyPr/>
          <a:lstStyle/>
          <a:p>
            <a:r>
              <a:rPr lang="fr-FR" sz="1800" dirty="0">
                <a:solidFill>
                  <a:schemeClr val="tx2">
                    <a:lumMod val="10000"/>
                  </a:schemeClr>
                </a:solidFill>
              </a:rPr>
              <a:t>Se caractérise par La découverte de l’énergie </a:t>
            </a:r>
            <a:r>
              <a:rPr lang="fr-FR" sz="1800" dirty="0">
                <a:solidFill>
                  <a:schemeClr val="accent5">
                    <a:lumMod val="75000"/>
                  </a:schemeClr>
                </a:solidFill>
              </a:rPr>
              <a:t>propulsive</a:t>
            </a:r>
            <a:r>
              <a:rPr lang="fr-FR" sz="1800" dirty="0">
                <a:solidFill>
                  <a:schemeClr val="tx2">
                    <a:lumMod val="10000"/>
                  </a:schemeClr>
                </a:solidFill>
              </a:rPr>
              <a:t> qi remplace l’énergie </a:t>
            </a:r>
            <a:r>
              <a:rPr lang="fr-FR" sz="1800" dirty="0">
                <a:solidFill>
                  <a:schemeClr val="accent5">
                    <a:lumMod val="75000"/>
                  </a:schemeClr>
                </a:solidFill>
              </a:rPr>
              <a:t>névrobalistique </a:t>
            </a:r>
            <a:r>
              <a:rPr lang="fr-FR" sz="1800" dirty="0">
                <a:solidFill>
                  <a:schemeClr val="tx2">
                    <a:lumMod val="10000"/>
                  </a:schemeClr>
                </a:solidFill>
              </a:rPr>
              <a:t>(catapultes , trébuchets…)</a:t>
            </a:r>
          </a:p>
          <a:p>
            <a:r>
              <a:rPr lang="fr-FR" sz="1800" dirty="0">
                <a:solidFill>
                  <a:schemeClr val="tx2">
                    <a:lumMod val="10000"/>
                  </a:schemeClr>
                </a:solidFill>
              </a:rPr>
              <a:t>L’emploi du mortier constitue la grande nouveauté du XVI e siècle dans le domaine de </a:t>
            </a:r>
            <a:r>
              <a:rPr lang="fr-FR" sz="1800" dirty="0">
                <a:solidFill>
                  <a:schemeClr val="accent5">
                    <a:lumMod val="75000"/>
                  </a:schemeClr>
                </a:solidFill>
              </a:rPr>
              <a:t>l’artillerie</a:t>
            </a:r>
          </a:p>
          <a:p>
            <a:r>
              <a:rPr lang="fr-FR" sz="1800" dirty="0">
                <a:solidFill>
                  <a:schemeClr val="tx2">
                    <a:lumMod val="10000"/>
                  </a:schemeClr>
                </a:solidFill>
              </a:rPr>
              <a:t>Le progrès décisif en matière d’artillerie est </a:t>
            </a:r>
            <a:r>
              <a:rPr lang="fr-FR" sz="1800" b="1" dirty="0">
                <a:solidFill>
                  <a:schemeClr val="tx2">
                    <a:lumMod val="10000"/>
                  </a:schemeClr>
                </a:solidFill>
              </a:rPr>
              <a:t>réalisé à bord des bateaux :  </a:t>
            </a:r>
            <a:r>
              <a:rPr lang="fr-FR" sz="1800" dirty="0">
                <a:solidFill>
                  <a:schemeClr val="tx2">
                    <a:lumMod val="10000"/>
                  </a:schemeClr>
                </a:solidFill>
              </a:rPr>
              <a:t>conjonction des navires puissants et canons toujours plus performant , que les européens travaillent de manière à optimiser leur usage en mer ( chargement par la bouche ..) les rend maitres des océans dès le XVI siècle</a:t>
            </a:r>
          </a:p>
          <a:p>
            <a:r>
              <a:rPr lang="fr-FR" sz="1800" b="1" dirty="0">
                <a:solidFill>
                  <a:srgbClr val="FF0000"/>
                </a:solidFill>
              </a:rPr>
              <a:t>Mais cette artillerie souffre toujours de défauts </a:t>
            </a:r>
            <a:r>
              <a:rPr lang="fr-FR" b="1" dirty="0">
                <a:solidFill>
                  <a:srgbClr val="FF0000"/>
                </a:solidFill>
              </a:rPr>
              <a:t>:</a:t>
            </a:r>
          </a:p>
          <a:p>
            <a:endParaRPr lang="fr-FR" dirty="0">
              <a:solidFill>
                <a:schemeClr val="tx2">
                  <a:lumMod val="10000"/>
                </a:schemeClr>
              </a:solidFill>
            </a:endParaRPr>
          </a:p>
          <a:p>
            <a:pPr>
              <a:buFont typeface="Wingdings" pitchFamily="2" charset="2"/>
              <a:buChar char="q"/>
            </a:pPr>
            <a:r>
              <a:rPr lang="fr-FR" sz="1800" b="1" dirty="0">
                <a:solidFill>
                  <a:schemeClr val="accent6">
                    <a:lumMod val="75000"/>
                  </a:schemeClr>
                </a:solidFill>
              </a:rPr>
              <a:t>Manque de précision</a:t>
            </a:r>
          </a:p>
          <a:p>
            <a:pPr>
              <a:buFont typeface="Wingdings" pitchFamily="2" charset="2"/>
              <a:buChar char="q"/>
            </a:pPr>
            <a:r>
              <a:rPr lang="fr-FR" sz="1800" b="1" dirty="0">
                <a:solidFill>
                  <a:schemeClr val="accent6">
                    <a:lumMod val="75000"/>
                  </a:schemeClr>
                </a:solidFill>
              </a:rPr>
              <a:t>Dangers de manipulations </a:t>
            </a:r>
          </a:p>
          <a:p>
            <a:pPr>
              <a:buFont typeface="Wingdings" pitchFamily="2" charset="2"/>
              <a:buChar char="q"/>
            </a:pPr>
            <a:r>
              <a:rPr lang="fr-FR" sz="1800" b="1" dirty="0">
                <a:solidFill>
                  <a:schemeClr val="accent6">
                    <a:lumMod val="75000"/>
                  </a:schemeClr>
                </a:solidFill>
              </a:rPr>
              <a:t>Lenteur de mise en position </a:t>
            </a:r>
          </a:p>
          <a:p>
            <a:pPr>
              <a:buFont typeface="Wingdings" pitchFamily="2" charset="2"/>
              <a:buChar char="q"/>
            </a:pPr>
            <a:r>
              <a:rPr lang="fr-FR" sz="1800" b="1" dirty="0">
                <a:solidFill>
                  <a:schemeClr val="accent6">
                    <a:lumMod val="75000"/>
                  </a:schemeClr>
                </a:solidFill>
              </a:rPr>
              <a:t>Difficulté de transport</a:t>
            </a:r>
          </a:p>
          <a:p>
            <a:endParaRPr lang="fr-FR" dirty="0">
              <a:solidFill>
                <a:schemeClr val="tx2">
                  <a:lumMod val="10000"/>
                </a:schemeClr>
              </a:solidFill>
            </a:endParaRPr>
          </a:p>
          <a:p>
            <a:r>
              <a:rPr lang="fr-FR" dirty="0">
                <a:solidFill>
                  <a:schemeClr val="tx2">
                    <a:lumMod val="10000"/>
                  </a:schemeClr>
                </a:solidFill>
              </a:rPr>
              <a:t> </a:t>
            </a:r>
          </a:p>
          <a:p>
            <a:endParaRPr lang="fr-FR" dirty="0">
              <a:solidFill>
                <a:schemeClr val="tx2">
                  <a:lumMod val="10000"/>
                </a:schemeClr>
              </a:solidFill>
            </a:endParaRPr>
          </a:p>
          <a:p>
            <a:endParaRPr lang="fr-FR" dirty="0">
              <a:solidFill>
                <a:schemeClr val="tx2">
                  <a:lumMod val="10000"/>
                </a:schemeClr>
              </a:solidFill>
            </a:endParaRPr>
          </a:p>
        </p:txBody>
      </p:sp>
      <p:sp>
        <p:nvSpPr>
          <p:cNvPr id="7" name="Rectangle 6"/>
          <p:cNvSpPr/>
          <p:nvPr/>
        </p:nvSpPr>
        <p:spPr>
          <a:xfrm>
            <a:off x="736600" y="190500"/>
            <a:ext cx="2755900" cy="646331"/>
          </a:xfrm>
          <a:prstGeom prst="rect">
            <a:avLst/>
          </a:prstGeom>
          <a:noFill/>
        </p:spPr>
        <p:txBody>
          <a:bodyPr wrap="square" lIns="91440" tIns="45720" rIns="91440" bIns="45720">
            <a:spAutoFit/>
          </a:bodyPr>
          <a:lstStyle/>
          <a:p>
            <a:pPr algn="ctr"/>
            <a:r>
              <a:rPr lang="fr-F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L’artillerie</a:t>
            </a: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 y="0"/>
            <a:ext cx="12192000" cy="6858000"/>
          </a:xfrm>
          <a:prstGeom prst="rect">
            <a:avLst/>
          </a:prstGeom>
          <a:noFill/>
          <a:ln w="9525">
            <a:noFill/>
            <a:miter lim="800000"/>
            <a:headEnd/>
            <a:tailEnd/>
          </a:ln>
          <a:effectLst/>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algn="ctr"/>
            <a:r>
              <a:rPr lang="fr-FR" b="1" i="1" u="sng" dirty="0"/>
              <a:t>Les affuts</a:t>
            </a:r>
          </a:p>
        </p:txBody>
      </p:sp>
      <p:sp>
        <p:nvSpPr>
          <p:cNvPr id="12" name="Espace réservé du texte 11"/>
          <p:cNvSpPr>
            <a:spLocks noGrp="1"/>
          </p:cNvSpPr>
          <p:nvPr>
            <p:ph type="body" idx="1"/>
          </p:nvPr>
        </p:nvSpPr>
        <p:spPr>
          <a:xfrm>
            <a:off x="317500" y="5232400"/>
            <a:ext cx="3860800" cy="682765"/>
          </a:xfrm>
        </p:spPr>
        <p:txBody>
          <a:bodyPr/>
          <a:lstStyle/>
          <a:p>
            <a:r>
              <a:rPr lang="fr-FR" dirty="0"/>
              <a:t>Affut de campagne sous Louis XIV:</a:t>
            </a:r>
          </a:p>
        </p:txBody>
      </p:sp>
      <p:pic>
        <p:nvPicPr>
          <p:cNvPr id="21" name="Espace réservé pour une image  20" descr="affut-de-campagne-louisXIV.jpg"/>
          <p:cNvPicPr>
            <a:picLocks noGrp="1" noChangeAspect="1"/>
          </p:cNvPicPr>
          <p:nvPr>
            <p:ph type="pic" idx="15"/>
          </p:nvPr>
        </p:nvPicPr>
        <p:blipFill>
          <a:blip r:embed="rId2"/>
          <a:srcRect l="19105" r="19105"/>
          <a:stretch>
            <a:fillRect/>
          </a:stretch>
        </p:blipFill>
        <p:spPr>
          <a:xfrm>
            <a:off x="279400" y="2082799"/>
            <a:ext cx="3937000" cy="2717801"/>
          </a:xfrm>
        </p:spPr>
      </p:pic>
      <p:sp>
        <p:nvSpPr>
          <p:cNvPr id="13" name="Espace réservé du texte 12"/>
          <p:cNvSpPr>
            <a:spLocks noGrp="1"/>
          </p:cNvSpPr>
          <p:nvPr>
            <p:ph type="body" sz="quarter" idx="3"/>
          </p:nvPr>
        </p:nvSpPr>
        <p:spPr>
          <a:xfrm>
            <a:off x="4437763" y="5715000"/>
            <a:ext cx="3448935" cy="682765"/>
          </a:xfrm>
        </p:spPr>
        <p:txBody>
          <a:bodyPr/>
          <a:lstStyle/>
          <a:p>
            <a:r>
              <a:rPr lang="fr-FR" sz="2000" dirty="0"/>
              <a:t>Canon de 1 livre, monté sur un affut repliable pour une utilisation en montagne:</a:t>
            </a:r>
          </a:p>
        </p:txBody>
      </p:sp>
      <p:pic>
        <p:nvPicPr>
          <p:cNvPr id="22" name="Espace réservé pour une image  21" descr="affut-de-montagne-louisXIV.jpg"/>
          <p:cNvPicPr>
            <a:picLocks noGrp="1" noChangeAspect="1"/>
          </p:cNvPicPr>
          <p:nvPr>
            <p:ph type="pic" idx="21"/>
          </p:nvPr>
        </p:nvPicPr>
        <p:blipFill>
          <a:blip r:embed="rId3"/>
          <a:srcRect t="8322" b="8322"/>
          <a:stretch>
            <a:fillRect/>
          </a:stretch>
        </p:blipFill>
        <p:spPr>
          <a:xfrm>
            <a:off x="4374263" y="2120900"/>
            <a:ext cx="3448936" cy="2654300"/>
          </a:xfrm>
        </p:spPr>
      </p:pic>
      <p:sp>
        <p:nvSpPr>
          <p:cNvPr id="14" name="Espace réservé du texte 13"/>
          <p:cNvSpPr>
            <a:spLocks noGrp="1"/>
          </p:cNvSpPr>
          <p:nvPr>
            <p:ph type="body" sz="quarter" idx="13"/>
          </p:nvPr>
        </p:nvSpPr>
        <p:spPr>
          <a:xfrm>
            <a:off x="8189431" y="5181600"/>
            <a:ext cx="3456469" cy="682765"/>
          </a:xfrm>
        </p:spPr>
        <p:txBody>
          <a:bodyPr/>
          <a:lstStyle/>
          <a:p>
            <a:r>
              <a:rPr lang="fr-FR" dirty="0"/>
              <a:t>Affut de marine:</a:t>
            </a:r>
          </a:p>
        </p:txBody>
      </p:sp>
      <p:pic>
        <p:nvPicPr>
          <p:cNvPr id="27" name="Espace réservé pour une image  26" descr="affut-de-marine-louisXIV.jpg"/>
          <p:cNvPicPr>
            <a:picLocks noGrp="1" noChangeAspect="1"/>
          </p:cNvPicPr>
          <p:nvPr>
            <p:ph type="pic" idx="22"/>
          </p:nvPr>
        </p:nvPicPr>
        <p:blipFill>
          <a:blip r:embed="rId4"/>
          <a:srcRect t="3377" b="3377"/>
          <a:stretch>
            <a:fillRect/>
          </a:stretch>
        </p:blipFill>
        <p:spPr>
          <a:xfrm>
            <a:off x="8039100" y="2095500"/>
            <a:ext cx="3458633" cy="2730500"/>
          </a:xfrm>
        </p:spPr>
      </p:pic>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1460</TotalTime>
  <Words>1405</Words>
  <Application>Microsoft Office PowerPoint</Application>
  <PresentationFormat>Personnalisé</PresentationFormat>
  <Paragraphs>141</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Traînée de condensation</vt:lpstr>
      <vt:lpstr>Présentation PowerPoint</vt:lpstr>
      <vt:lpstr>Sommaire </vt:lpstr>
      <vt:lpstr>Présentation PowerPoint</vt:lpstr>
      <vt:lpstr>Présentation PowerPoint</vt:lpstr>
      <vt:lpstr>Présentation PowerPoint</vt:lpstr>
      <vt:lpstr>Garde française, 1630, sergent, piquier et mousquetaire</vt:lpstr>
      <vt:lpstr>Présentation PowerPoint</vt:lpstr>
      <vt:lpstr>Présentation PowerPoint</vt:lpstr>
      <vt:lpstr>Les affuts</vt:lpstr>
      <vt:lpstr>Présentation PowerPoint</vt:lpstr>
      <vt:lpstr>Présentation PowerPoint</vt:lpstr>
      <vt:lpstr>François Ier à la bataille de Marignan</vt:lpstr>
      <vt:lpstr>Dans quelle mesure ces guerres font preuve d’une importance militaire  </vt:lpstr>
      <vt:lpstr>La chirurgie de guerre</vt:lpstr>
      <vt:lpstr>Présentation PowerPoint</vt:lpstr>
      <vt:lpstr> La rupture avec les méthodes scientifiques héritées du Moyen âge:</vt:lpstr>
      <vt:lpstr> Le travail scientifique au Moyen âge était sur l'observation sérieuse de la nature et de l'univers et non plus en se basant sur ce qui était écrit dans la Bible ou bien par les savants de l'Antiquité, comme Aristote et Ptolémée.   Ils ne rejetèrent pas, cependant, tout l'héritage des savants grecs, mais ils tentèrent d'en corriger les erreurs ou les inexactitudes. Pour cela, ils inventèrent de nouveaux instruments et de nouvelles méthodes de recherche :  La méthode éxperimentale :   -  basée sur une observation scrupuleuse c’est-à-dire le savant devait décrire les mécanismes de la nature et les comprendre   -  Ils profitèrent de l'invention de nouveaux instruments tels que la lunette astronomique, le microscope, le thermomètre, le baromètre...     </vt:lpstr>
      <vt:lpstr>Présentation PowerPoint</vt:lpstr>
      <vt:lpstr>Présentation PowerPoint</vt:lpstr>
      <vt:lpstr>proportions humaines, de Leonard de Vinci 1490</vt:lpstr>
      <vt:lpstr>Les lois de circulation sanguine (Harvey)</vt:lpstr>
      <vt:lpstr>Présentation PowerPoint</vt:lpstr>
      <vt:lpstr>L  astronomie</vt:lpstr>
      <vt:lpstr>Les moyens de diffusion de ces nouveaux savoirs</vt:lpstr>
      <vt:lpstr>L'Église, hostile à cette révolution scientifique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Wafae ....</dc:creator>
  <cp:lastModifiedBy>Utilisateur Windows</cp:lastModifiedBy>
  <cp:revision>50</cp:revision>
  <dcterms:created xsi:type="dcterms:W3CDTF">2017-10-17T00:44:50Z</dcterms:created>
  <dcterms:modified xsi:type="dcterms:W3CDTF">2017-10-23T10:31:13Z</dcterms:modified>
</cp:coreProperties>
</file>